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2" r:id="rId1"/>
  </p:sldMasterIdLst>
  <p:notesMasterIdLst>
    <p:notesMasterId r:id="rId19"/>
  </p:notesMasterIdLst>
  <p:handoutMasterIdLst>
    <p:handoutMasterId r:id="rId20"/>
  </p:handoutMasterIdLst>
  <p:sldIdLst>
    <p:sldId id="367" r:id="rId2"/>
    <p:sldId id="346" r:id="rId3"/>
    <p:sldId id="347" r:id="rId4"/>
    <p:sldId id="348" r:id="rId5"/>
    <p:sldId id="359" r:id="rId6"/>
    <p:sldId id="266" r:id="rId7"/>
    <p:sldId id="369" r:id="rId8"/>
    <p:sldId id="308" r:id="rId9"/>
    <p:sldId id="364" r:id="rId10"/>
    <p:sldId id="368" r:id="rId11"/>
    <p:sldId id="362" r:id="rId12"/>
    <p:sldId id="363" r:id="rId13"/>
    <p:sldId id="267" r:id="rId14"/>
    <p:sldId id="268" r:id="rId15"/>
    <p:sldId id="366" r:id="rId16"/>
    <p:sldId id="365" r:id="rId17"/>
    <p:sldId id="306" r:id="rId18"/>
  </p:sldIdLst>
  <p:sldSz cx="9144000" cy="6858000" type="screen4x3"/>
  <p:notesSz cx="6794500" cy="9931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2A35"/>
    <a:srgbClr val="060F62"/>
    <a:srgbClr val="4F1D0B"/>
    <a:srgbClr val="3399FF"/>
    <a:srgbClr val="4D5567"/>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44" autoAdjust="0"/>
    <p:restoredTop sz="78862" autoAdjust="0"/>
  </p:normalViewPr>
  <p:slideViewPr>
    <p:cSldViewPr>
      <p:cViewPr varScale="1">
        <p:scale>
          <a:sx n="91" d="100"/>
          <a:sy n="91" d="100"/>
        </p:scale>
        <p:origin x="870" y="78"/>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657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48645" y="0"/>
            <a:ext cx="2944283" cy="496570"/>
          </a:xfrm>
          <a:prstGeom prst="rect">
            <a:avLst/>
          </a:prstGeom>
        </p:spPr>
        <p:txBody>
          <a:bodyPr vert="horz" lIns="91440" tIns="45720" rIns="91440" bIns="45720" rtlCol="0"/>
          <a:lstStyle>
            <a:lvl1pPr algn="r">
              <a:defRPr sz="1200"/>
            </a:lvl1pPr>
          </a:lstStyle>
          <a:p>
            <a:fld id="{FA1597B4-24FA-4B4E-BF79-ACBDDA3EA2BC}" type="datetimeFigureOut">
              <a:rPr lang="en-GB" smtClean="0"/>
              <a:t>16/02/2021</a:t>
            </a:fld>
            <a:endParaRPr lang="en-GB"/>
          </a:p>
        </p:txBody>
      </p:sp>
      <p:sp>
        <p:nvSpPr>
          <p:cNvPr id="4" name="Footer Placeholder 3"/>
          <p:cNvSpPr>
            <a:spLocks noGrp="1"/>
          </p:cNvSpPr>
          <p:nvPr>
            <p:ph type="ftr" sz="quarter" idx="2"/>
          </p:nvPr>
        </p:nvSpPr>
        <p:spPr>
          <a:xfrm>
            <a:off x="0" y="9433106"/>
            <a:ext cx="2944283" cy="49657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48645" y="9433106"/>
            <a:ext cx="2944283" cy="496570"/>
          </a:xfrm>
          <a:prstGeom prst="rect">
            <a:avLst/>
          </a:prstGeom>
        </p:spPr>
        <p:txBody>
          <a:bodyPr vert="horz" lIns="91440" tIns="45720" rIns="91440" bIns="45720" rtlCol="0" anchor="b"/>
          <a:lstStyle>
            <a:lvl1pPr algn="r">
              <a:defRPr sz="1200"/>
            </a:lvl1pPr>
          </a:lstStyle>
          <a:p>
            <a:fld id="{13212DF2-0C6D-490E-8FEF-D9C25F7158C5}" type="slidenum">
              <a:rPr lang="en-GB" smtClean="0"/>
              <a:t>‹#›</a:t>
            </a:fld>
            <a:endParaRPr lang="en-GB"/>
          </a:p>
        </p:txBody>
      </p:sp>
    </p:spTree>
    <p:extLst>
      <p:ext uri="{BB962C8B-B14F-4D97-AF65-F5344CB8AC3E}">
        <p14:creationId xmlns:p14="http://schemas.microsoft.com/office/powerpoint/2010/main" val="4187949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657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48645" y="0"/>
            <a:ext cx="2944283" cy="496570"/>
          </a:xfrm>
          <a:prstGeom prst="rect">
            <a:avLst/>
          </a:prstGeom>
        </p:spPr>
        <p:txBody>
          <a:bodyPr vert="horz" lIns="91440" tIns="45720" rIns="91440" bIns="45720" rtlCol="0"/>
          <a:lstStyle>
            <a:lvl1pPr algn="r">
              <a:defRPr sz="1200"/>
            </a:lvl1pPr>
          </a:lstStyle>
          <a:p>
            <a:fld id="{90AFFB8B-0D6A-4D12-AB4F-609F21A78C14}" type="datetimeFigureOut">
              <a:rPr lang="en-US" smtClean="0"/>
              <a:pPr/>
              <a:t>2/16/2021</a:t>
            </a:fld>
            <a:endParaRPr lang="en-GB"/>
          </a:p>
        </p:txBody>
      </p:sp>
      <p:sp>
        <p:nvSpPr>
          <p:cNvPr id="4" name="Slide Image Placeholder 3"/>
          <p:cNvSpPr>
            <a:spLocks noGrp="1" noRot="1" noChangeAspect="1"/>
          </p:cNvSpPr>
          <p:nvPr>
            <p:ph type="sldImg" idx="2"/>
          </p:nvPr>
        </p:nvSpPr>
        <p:spPr>
          <a:xfrm>
            <a:off x="914400" y="744538"/>
            <a:ext cx="4965700" cy="37242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450" y="4717415"/>
            <a:ext cx="5435600" cy="446913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33106"/>
            <a:ext cx="2944283" cy="49657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48645" y="9433106"/>
            <a:ext cx="2944283" cy="496570"/>
          </a:xfrm>
          <a:prstGeom prst="rect">
            <a:avLst/>
          </a:prstGeom>
        </p:spPr>
        <p:txBody>
          <a:bodyPr vert="horz" lIns="91440" tIns="45720" rIns="91440" bIns="45720" rtlCol="0" anchor="b"/>
          <a:lstStyle>
            <a:lvl1pPr algn="r">
              <a:defRPr sz="1200"/>
            </a:lvl1pPr>
          </a:lstStyle>
          <a:p>
            <a:fld id="{F90C1C64-E300-47F2-B52B-8981C9D04AD2}" type="slidenum">
              <a:rPr lang="en-GB" smtClean="0"/>
              <a:pPr/>
              <a:t>‹#›</a:t>
            </a:fld>
            <a:endParaRPr lang="en-GB"/>
          </a:p>
        </p:txBody>
      </p:sp>
    </p:spTree>
    <p:extLst>
      <p:ext uri="{BB962C8B-B14F-4D97-AF65-F5344CB8AC3E}">
        <p14:creationId xmlns:p14="http://schemas.microsoft.com/office/powerpoint/2010/main" val="1540472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PROYECTO COMPLEJO. Solo descripción general</a:t>
            </a:r>
          </a:p>
        </p:txBody>
      </p:sp>
      <p:sp>
        <p:nvSpPr>
          <p:cNvPr id="4" name="Slide Number Placeholder 3"/>
          <p:cNvSpPr>
            <a:spLocks noGrp="1"/>
          </p:cNvSpPr>
          <p:nvPr>
            <p:ph type="sldNum" sz="quarter" idx="5"/>
          </p:nvPr>
        </p:nvSpPr>
        <p:spPr/>
        <p:txBody>
          <a:bodyPr/>
          <a:lstStyle/>
          <a:p>
            <a:fld id="{F90C1C64-E300-47F2-B52B-8981C9D04AD2}" type="slidenum">
              <a:rPr lang="en-GB" smtClean="0"/>
              <a:pPr/>
              <a:t>1</a:t>
            </a:fld>
            <a:endParaRPr lang="en-GB"/>
          </a:p>
        </p:txBody>
      </p:sp>
    </p:spTree>
    <p:extLst>
      <p:ext uri="{BB962C8B-B14F-4D97-AF65-F5344CB8AC3E}">
        <p14:creationId xmlns:p14="http://schemas.microsoft.com/office/powerpoint/2010/main" val="4162897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PROYECTO COMPLEJO. Solo descripción general</a:t>
            </a:r>
          </a:p>
        </p:txBody>
      </p:sp>
      <p:sp>
        <p:nvSpPr>
          <p:cNvPr id="4" name="Slide Number Placeholder 3"/>
          <p:cNvSpPr>
            <a:spLocks noGrp="1"/>
          </p:cNvSpPr>
          <p:nvPr>
            <p:ph type="sldNum" sz="quarter" idx="5"/>
          </p:nvPr>
        </p:nvSpPr>
        <p:spPr/>
        <p:txBody>
          <a:bodyPr/>
          <a:lstStyle/>
          <a:p>
            <a:fld id="{F90C1C64-E300-47F2-B52B-8981C9D04AD2}" type="slidenum">
              <a:rPr lang="en-GB" smtClean="0"/>
              <a:pPr/>
              <a:t>2</a:t>
            </a:fld>
            <a:endParaRPr lang="en-GB"/>
          </a:p>
        </p:txBody>
      </p:sp>
    </p:spTree>
    <p:extLst>
      <p:ext uri="{BB962C8B-B14F-4D97-AF65-F5344CB8AC3E}">
        <p14:creationId xmlns:p14="http://schemas.microsoft.com/office/powerpoint/2010/main" val="892620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EVIDENCIA DE SUPERPOSICIÓN!</a:t>
            </a:r>
          </a:p>
          <a:p>
            <a:endParaRPr lang="es-MX" dirty="0"/>
          </a:p>
          <a:p>
            <a:r>
              <a:rPr lang="es-MX" dirty="0"/>
              <a:t>Al procesar errores sintácticos en música.</a:t>
            </a:r>
          </a:p>
          <a:p>
            <a:r>
              <a:rPr lang="es-MX" dirty="0"/>
              <a:t>Negatividad mayor tanto en ERAN como en N5 </a:t>
            </a:r>
          </a:p>
          <a:p>
            <a:endParaRPr lang="es-MX" dirty="0"/>
          </a:p>
          <a:p>
            <a:r>
              <a:rPr lang="es-MX" dirty="0"/>
              <a:t>ERAN: </a:t>
            </a:r>
            <a:r>
              <a:rPr lang="es-CO" sz="1200" b="0" i="0" kern="1200" dirty="0" err="1">
                <a:solidFill>
                  <a:schemeClr val="tx1"/>
                </a:solidFill>
                <a:effectLst/>
                <a:latin typeface="+mn-lt"/>
                <a:ea typeface="+mn-ea"/>
                <a:cs typeface="+mn-cs"/>
              </a:rPr>
              <a:t>early</a:t>
            </a:r>
            <a:r>
              <a:rPr lang="es-CO" sz="1200" b="0" i="0" kern="1200" dirty="0">
                <a:solidFill>
                  <a:schemeClr val="tx1"/>
                </a:solidFill>
                <a:effectLst/>
                <a:latin typeface="+mn-lt"/>
                <a:ea typeface="+mn-ea"/>
                <a:cs typeface="+mn-cs"/>
              </a:rPr>
              <a:t> </a:t>
            </a:r>
            <a:r>
              <a:rPr lang="es-CO" sz="1200" b="0" i="0" kern="1200" dirty="0" err="1">
                <a:solidFill>
                  <a:schemeClr val="tx1"/>
                </a:solidFill>
                <a:effectLst/>
                <a:latin typeface="+mn-lt"/>
                <a:ea typeface="+mn-ea"/>
                <a:cs typeface="+mn-cs"/>
              </a:rPr>
              <a:t>right</a:t>
            </a:r>
            <a:r>
              <a:rPr lang="es-CO" sz="1200" b="0" i="0" kern="1200" dirty="0">
                <a:solidFill>
                  <a:schemeClr val="tx1"/>
                </a:solidFill>
                <a:effectLst/>
                <a:latin typeface="+mn-lt"/>
                <a:ea typeface="+mn-ea"/>
                <a:cs typeface="+mn-cs"/>
              </a:rPr>
              <a:t> anterior </a:t>
            </a:r>
            <a:r>
              <a:rPr lang="es-CO" sz="1200" b="0" i="0" kern="1200" dirty="0" err="1">
                <a:solidFill>
                  <a:schemeClr val="tx1"/>
                </a:solidFill>
                <a:effectLst/>
                <a:latin typeface="+mn-lt"/>
                <a:ea typeface="+mn-ea"/>
                <a:cs typeface="+mn-cs"/>
              </a:rPr>
              <a:t>negativity</a:t>
            </a:r>
            <a:r>
              <a:rPr lang="es-CO"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can be elicited by syntactic irregularities in music.</a:t>
            </a:r>
            <a:endParaRPr lang="es-CO" dirty="0"/>
          </a:p>
        </p:txBody>
      </p:sp>
      <p:sp>
        <p:nvSpPr>
          <p:cNvPr id="4" name="Slide Number Placeholder 3"/>
          <p:cNvSpPr>
            <a:spLocks noGrp="1"/>
          </p:cNvSpPr>
          <p:nvPr>
            <p:ph type="sldNum" sz="quarter" idx="10"/>
          </p:nvPr>
        </p:nvSpPr>
        <p:spPr/>
        <p:txBody>
          <a:bodyPr/>
          <a:lstStyle/>
          <a:p>
            <a:fld id="{F90C1C64-E300-47F2-B52B-8981C9D04AD2}" type="slidenum">
              <a:rPr lang="en-GB" smtClean="0"/>
              <a:pPr/>
              <a:t>5</a:t>
            </a:fld>
            <a:endParaRPr lang="en-GB"/>
          </a:p>
        </p:txBody>
      </p:sp>
    </p:spTree>
    <p:extLst>
      <p:ext uri="{BB962C8B-B14F-4D97-AF65-F5344CB8AC3E}">
        <p14:creationId xmlns:p14="http://schemas.microsoft.com/office/powerpoint/2010/main" val="4286710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5"/>
          </p:nvPr>
        </p:nvSpPr>
        <p:spPr/>
        <p:txBody>
          <a:bodyPr/>
          <a:lstStyle/>
          <a:p>
            <a:fld id="{F90C1C64-E300-47F2-B52B-8981C9D04AD2}" type="slidenum">
              <a:rPr lang="en-GB" smtClean="0"/>
              <a:pPr/>
              <a:t>6</a:t>
            </a:fld>
            <a:endParaRPr lang="en-GB"/>
          </a:p>
        </p:txBody>
      </p:sp>
    </p:spTree>
    <p:extLst>
      <p:ext uri="{BB962C8B-B14F-4D97-AF65-F5344CB8AC3E}">
        <p14:creationId xmlns:p14="http://schemas.microsoft.com/office/powerpoint/2010/main" val="1797144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5"/>
          </p:nvPr>
        </p:nvSpPr>
        <p:spPr/>
        <p:txBody>
          <a:bodyPr/>
          <a:lstStyle/>
          <a:p>
            <a:fld id="{F90C1C64-E300-47F2-B52B-8981C9D04AD2}" type="slidenum">
              <a:rPr lang="en-GB" smtClean="0"/>
              <a:pPr/>
              <a:t>7</a:t>
            </a:fld>
            <a:endParaRPr lang="en-GB"/>
          </a:p>
        </p:txBody>
      </p:sp>
    </p:spTree>
    <p:extLst>
      <p:ext uri="{BB962C8B-B14F-4D97-AF65-F5344CB8AC3E}">
        <p14:creationId xmlns:p14="http://schemas.microsoft.com/office/powerpoint/2010/main" val="2794987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5"/>
          </p:nvPr>
        </p:nvSpPr>
        <p:spPr/>
        <p:txBody>
          <a:bodyPr/>
          <a:lstStyle/>
          <a:p>
            <a:fld id="{F90C1C64-E300-47F2-B52B-8981C9D04AD2}" type="slidenum">
              <a:rPr lang="en-GB" smtClean="0"/>
              <a:pPr/>
              <a:t>10</a:t>
            </a:fld>
            <a:endParaRPr lang="en-GB"/>
          </a:p>
        </p:txBody>
      </p:sp>
    </p:spTree>
    <p:extLst>
      <p:ext uri="{BB962C8B-B14F-4D97-AF65-F5344CB8AC3E}">
        <p14:creationId xmlns:p14="http://schemas.microsoft.com/office/powerpoint/2010/main" val="1953455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10"/>
          </p:nvPr>
        </p:nvSpPr>
        <p:spPr/>
        <p:txBody>
          <a:bodyPr/>
          <a:lstStyle/>
          <a:p>
            <a:fld id="{F90C1C64-E300-47F2-B52B-8981C9D04AD2}" type="slidenum">
              <a:rPr lang="en-GB" smtClean="0"/>
              <a:pPr/>
              <a:t>11</a:t>
            </a:fld>
            <a:endParaRPr lang="en-GB"/>
          </a:p>
        </p:txBody>
      </p:sp>
    </p:spTree>
    <p:extLst>
      <p:ext uri="{BB962C8B-B14F-4D97-AF65-F5344CB8AC3E}">
        <p14:creationId xmlns:p14="http://schemas.microsoft.com/office/powerpoint/2010/main" val="4249031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5"/>
          </p:nvPr>
        </p:nvSpPr>
        <p:spPr/>
        <p:txBody>
          <a:bodyPr/>
          <a:lstStyle/>
          <a:p>
            <a:fld id="{F90C1C64-E300-47F2-B52B-8981C9D04AD2}" type="slidenum">
              <a:rPr lang="en-GB" smtClean="0"/>
              <a:pPr/>
              <a:t>12</a:t>
            </a:fld>
            <a:endParaRPr lang="en-GB"/>
          </a:p>
        </p:txBody>
      </p:sp>
    </p:spTree>
    <p:extLst>
      <p:ext uri="{BB962C8B-B14F-4D97-AF65-F5344CB8AC3E}">
        <p14:creationId xmlns:p14="http://schemas.microsoft.com/office/powerpoint/2010/main" val="217032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1769541"/>
            <a:ext cx="7080026"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028020" y="3598339"/>
            <a:ext cx="7080026"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fld id="{50FB96ED-87A9-43C6-AAD4-7A73B78FEBA4}" type="datetime1">
              <a:rPr lang="en-US" smtClean="0"/>
              <a:t>2/16/2021</a:t>
            </a:fld>
            <a:endParaRPr lang="en-GB"/>
          </a:p>
        </p:txBody>
      </p:sp>
      <p:sp>
        <p:nvSpPr>
          <p:cNvPr id="5" name="Footer Placeholder 4"/>
          <p:cNvSpPr>
            <a:spLocks noGrp="1"/>
          </p:cNvSpPr>
          <p:nvPr>
            <p:ph type="ftr" sz="quarter" idx="11"/>
          </p:nvPr>
        </p:nvSpPr>
        <p:spPr/>
        <p:txBody>
          <a:bodyPr/>
          <a:lstStyle/>
          <a:p>
            <a:pPr>
              <a:defRPr/>
            </a:pPr>
            <a:endParaRPr lang="en-GB"/>
          </a:p>
        </p:txBody>
      </p:sp>
      <p:sp>
        <p:nvSpPr>
          <p:cNvPr id="6" name="Slide Number Placeholder 5"/>
          <p:cNvSpPr>
            <a:spLocks noGrp="1"/>
          </p:cNvSpPr>
          <p:nvPr>
            <p:ph type="sldNum" sz="quarter" idx="12"/>
          </p:nvPr>
        </p:nvSpPr>
        <p:spPr/>
        <p:txBody>
          <a:bodyPr/>
          <a:lstStyle/>
          <a:p>
            <a:pPr>
              <a:defRPr/>
            </a:pPr>
            <a:fld id="{DA075433-11B9-4C70-B3D5-1DE644FFECE4}" type="slidenum">
              <a:rPr lang="en-GB" smtClean="0"/>
              <a:pPr>
                <a:defRPr/>
              </a:pPr>
              <a:t>‹#›</a:t>
            </a:fld>
            <a:endParaRPr lang="en-GB"/>
          </a:p>
        </p:txBody>
      </p:sp>
    </p:spTree>
    <p:extLst>
      <p:ext uri="{BB962C8B-B14F-4D97-AF65-F5344CB8AC3E}">
        <p14:creationId xmlns:p14="http://schemas.microsoft.com/office/powerpoint/2010/main" val="1779177565"/>
      </p:ext>
    </p:extLst>
  </p:cSld>
  <p:clrMapOvr>
    <a:masterClrMapping/>
  </p:clrMapOvr>
  <p:transition>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Slate-V2-S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995" y="540085"/>
            <a:ext cx="7656010" cy="3834374"/>
          </a:xfrm>
          <a:prstGeom prst="rect">
            <a:avLst/>
          </a:prstGeom>
        </p:spPr>
      </p:pic>
      <p:sp>
        <p:nvSpPr>
          <p:cNvPr id="2" name="Title 1"/>
          <p:cNvSpPr>
            <a:spLocks noGrp="1"/>
          </p:cNvSpPr>
          <p:nvPr>
            <p:ph type="title"/>
          </p:nvPr>
        </p:nvSpPr>
        <p:spPr>
          <a:xfrm>
            <a:off x="685354" y="4565255"/>
            <a:ext cx="7766495"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26217" y="695010"/>
            <a:ext cx="7285600"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5108728"/>
            <a:ext cx="776532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FB8474B4-06AB-4513-870D-2C0B637AFE77}" type="datetime1">
              <a:rPr lang="en-US" smtClean="0"/>
              <a:t>2/16/2021</a:t>
            </a:fld>
            <a:endParaRPr lang="en-GB"/>
          </a:p>
        </p:txBody>
      </p:sp>
      <p:sp>
        <p:nvSpPr>
          <p:cNvPr id="6" name="Footer Placeholder 5"/>
          <p:cNvSpPr>
            <a:spLocks noGrp="1"/>
          </p:cNvSpPr>
          <p:nvPr>
            <p:ph type="ftr" sz="quarter" idx="11"/>
          </p:nvPr>
        </p:nvSpPr>
        <p:spPr/>
        <p:txBody>
          <a:bodyPr/>
          <a:lstStyle/>
          <a:p>
            <a:pPr>
              <a:defRPr/>
            </a:pPr>
            <a:endParaRPr lang="en-GB"/>
          </a:p>
        </p:txBody>
      </p:sp>
      <p:sp>
        <p:nvSpPr>
          <p:cNvPr id="7" name="Slide Number Placeholder 6"/>
          <p:cNvSpPr>
            <a:spLocks noGrp="1"/>
          </p:cNvSpPr>
          <p:nvPr>
            <p:ph type="sldNum" sz="quarter" idx="12"/>
          </p:nvPr>
        </p:nvSpPr>
        <p:spPr/>
        <p:txBody>
          <a:bodyPr/>
          <a:lstStyle/>
          <a:p>
            <a:pPr>
              <a:defRPr/>
            </a:pPr>
            <a:fld id="{F1701C4A-83FD-4A51-970A-68E5E93BCC9E}" type="slidenum">
              <a:rPr lang="en-GB" smtClean="0"/>
              <a:pPr>
                <a:defRPr/>
              </a:pPr>
              <a:t>‹#›</a:t>
            </a:fld>
            <a:endParaRPr lang="en-GB"/>
          </a:p>
        </p:txBody>
      </p:sp>
    </p:spTree>
    <p:extLst>
      <p:ext uri="{BB962C8B-B14F-4D97-AF65-F5344CB8AC3E}">
        <p14:creationId xmlns:p14="http://schemas.microsoft.com/office/powerpoint/2010/main" val="285508043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608437"/>
            <a:ext cx="776532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46" y="4295180"/>
            <a:ext cx="7765322"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FB8474B4-06AB-4513-870D-2C0B637AFE77}" type="datetime1">
              <a:rPr lang="en-US" smtClean="0"/>
              <a:t>2/16/2021</a:t>
            </a:fld>
            <a:endParaRPr lang="en-GB"/>
          </a:p>
        </p:txBody>
      </p:sp>
      <p:sp>
        <p:nvSpPr>
          <p:cNvPr id="6" name="Footer Placeholder 5"/>
          <p:cNvSpPr>
            <a:spLocks noGrp="1"/>
          </p:cNvSpPr>
          <p:nvPr>
            <p:ph type="ftr" sz="quarter" idx="11"/>
          </p:nvPr>
        </p:nvSpPr>
        <p:spPr/>
        <p:txBody>
          <a:bodyPr/>
          <a:lstStyle/>
          <a:p>
            <a:pPr>
              <a:defRPr/>
            </a:pPr>
            <a:endParaRPr lang="en-GB"/>
          </a:p>
        </p:txBody>
      </p:sp>
      <p:sp>
        <p:nvSpPr>
          <p:cNvPr id="7" name="Slide Number Placeholder 6"/>
          <p:cNvSpPr>
            <a:spLocks noGrp="1"/>
          </p:cNvSpPr>
          <p:nvPr>
            <p:ph type="sldNum" sz="quarter" idx="12"/>
          </p:nvPr>
        </p:nvSpPr>
        <p:spPr/>
        <p:txBody>
          <a:bodyPr/>
          <a:lstStyle/>
          <a:p>
            <a:pPr>
              <a:defRPr/>
            </a:pPr>
            <a:fld id="{F1701C4A-83FD-4A51-970A-68E5E93BCC9E}" type="slidenum">
              <a:rPr lang="en-GB" smtClean="0"/>
              <a:pPr>
                <a:defRPr/>
              </a:pPr>
              <a:t>‹#›</a:t>
            </a:fld>
            <a:endParaRPr lang="en-GB"/>
          </a:p>
        </p:txBody>
      </p:sp>
    </p:spTree>
    <p:extLst>
      <p:ext uri="{BB962C8B-B14F-4D97-AF65-F5344CB8AC3E}">
        <p14:creationId xmlns:p14="http://schemas.microsoft.com/office/powerpoint/2010/main" val="3901742284"/>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610033"/>
            <a:ext cx="6564224"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346" y="4304353"/>
            <a:ext cx="7765322"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FB8474B4-06AB-4513-870D-2C0B637AFE77}" type="datetime1">
              <a:rPr lang="en-US" smtClean="0"/>
              <a:t>2/16/2021</a:t>
            </a:fld>
            <a:endParaRPr lang="en-GB"/>
          </a:p>
        </p:txBody>
      </p:sp>
      <p:sp>
        <p:nvSpPr>
          <p:cNvPr id="6" name="Footer Placeholder 5"/>
          <p:cNvSpPr>
            <a:spLocks noGrp="1"/>
          </p:cNvSpPr>
          <p:nvPr>
            <p:ph type="ftr" sz="quarter" idx="11"/>
          </p:nvPr>
        </p:nvSpPr>
        <p:spPr/>
        <p:txBody>
          <a:bodyPr/>
          <a:lstStyle/>
          <a:p>
            <a:pPr>
              <a:defRPr/>
            </a:pPr>
            <a:endParaRPr lang="en-GB"/>
          </a:p>
        </p:txBody>
      </p:sp>
      <p:sp>
        <p:nvSpPr>
          <p:cNvPr id="7" name="Slide Number Placeholder 6"/>
          <p:cNvSpPr>
            <a:spLocks noGrp="1"/>
          </p:cNvSpPr>
          <p:nvPr>
            <p:ph type="sldNum" sz="quarter" idx="12"/>
          </p:nvPr>
        </p:nvSpPr>
        <p:spPr/>
        <p:txBody>
          <a:bodyPr/>
          <a:lstStyle/>
          <a:p>
            <a:pPr>
              <a:defRPr/>
            </a:pPr>
            <a:fld id="{F1701C4A-83FD-4A51-970A-68E5E93BCC9E}" type="slidenum">
              <a:rPr lang="en-GB" smtClean="0"/>
              <a:pPr>
                <a:defRPr/>
              </a:pPr>
              <a:t>‹#›</a:t>
            </a:fld>
            <a:endParaRPr lang="en-GB"/>
          </a:p>
        </p:txBody>
      </p:sp>
      <p:sp>
        <p:nvSpPr>
          <p:cNvPr id="11" name="TextBox 10"/>
          <p:cNvSpPr txBox="1"/>
          <p:nvPr/>
        </p:nvSpPr>
        <p:spPr>
          <a:xfrm>
            <a:off x="627459" y="87391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7828359" y="2933245"/>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70756941"/>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46" y="2126943"/>
            <a:ext cx="7765322"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9" y="4650556"/>
            <a:ext cx="776414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FB8474B4-06AB-4513-870D-2C0B637AFE77}" type="datetime1">
              <a:rPr lang="en-US" smtClean="0"/>
              <a:t>2/16/2021</a:t>
            </a:fld>
            <a:endParaRPr lang="en-GB"/>
          </a:p>
        </p:txBody>
      </p:sp>
      <p:sp>
        <p:nvSpPr>
          <p:cNvPr id="6" name="Footer Placeholder 5"/>
          <p:cNvSpPr>
            <a:spLocks noGrp="1"/>
          </p:cNvSpPr>
          <p:nvPr>
            <p:ph type="ftr" sz="quarter" idx="11"/>
          </p:nvPr>
        </p:nvSpPr>
        <p:spPr/>
        <p:txBody>
          <a:bodyPr/>
          <a:lstStyle/>
          <a:p>
            <a:pPr>
              <a:defRPr/>
            </a:pPr>
            <a:endParaRPr lang="en-GB"/>
          </a:p>
        </p:txBody>
      </p:sp>
      <p:sp>
        <p:nvSpPr>
          <p:cNvPr id="7" name="Slide Number Placeholder 6"/>
          <p:cNvSpPr>
            <a:spLocks noGrp="1"/>
          </p:cNvSpPr>
          <p:nvPr>
            <p:ph type="sldNum" sz="quarter" idx="12"/>
          </p:nvPr>
        </p:nvSpPr>
        <p:spPr/>
        <p:txBody>
          <a:bodyPr/>
          <a:lstStyle/>
          <a:p>
            <a:pPr>
              <a:defRPr/>
            </a:pPr>
            <a:fld id="{F1701C4A-83FD-4A51-970A-68E5E93BCC9E}" type="slidenum">
              <a:rPr lang="en-GB" smtClean="0"/>
              <a:pPr>
                <a:defRPr/>
              </a:pPr>
              <a:t>‹#›</a:t>
            </a:fld>
            <a:endParaRPr lang="en-GB"/>
          </a:p>
        </p:txBody>
      </p:sp>
    </p:spTree>
    <p:extLst>
      <p:ext uri="{BB962C8B-B14F-4D97-AF65-F5344CB8AC3E}">
        <p14:creationId xmlns:p14="http://schemas.microsoft.com/office/powerpoint/2010/main" val="3940063234"/>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6" y="609600"/>
            <a:ext cx="776532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46"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34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35033"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3107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974929"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974929"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pPr>
              <a:defRPr/>
            </a:pPr>
            <a:fld id="{FB8474B4-06AB-4513-870D-2C0B637AFE77}" type="datetime1">
              <a:rPr lang="en-US" smtClean="0"/>
              <a:t>2/16/2021</a:t>
            </a:fld>
            <a:endParaRPr lang="en-GB"/>
          </a:p>
        </p:txBody>
      </p:sp>
      <p:sp>
        <p:nvSpPr>
          <p:cNvPr id="4" name="Footer Placeholder 3"/>
          <p:cNvSpPr>
            <a:spLocks noGrp="1"/>
          </p:cNvSpPr>
          <p:nvPr>
            <p:ph type="ftr" sz="quarter" idx="11"/>
          </p:nvPr>
        </p:nvSpPr>
        <p:spPr/>
        <p:txBody>
          <a:bodyPr/>
          <a:lstStyle/>
          <a:p>
            <a:pPr>
              <a:defRPr/>
            </a:pPr>
            <a:endParaRPr lang="en-GB"/>
          </a:p>
        </p:txBody>
      </p:sp>
      <p:sp>
        <p:nvSpPr>
          <p:cNvPr id="5" name="Slide Number Placeholder 4"/>
          <p:cNvSpPr>
            <a:spLocks noGrp="1"/>
          </p:cNvSpPr>
          <p:nvPr>
            <p:ph type="sldNum" sz="quarter" idx="12"/>
          </p:nvPr>
        </p:nvSpPr>
        <p:spPr/>
        <p:txBody>
          <a:bodyPr/>
          <a:lstStyle/>
          <a:p>
            <a:pPr>
              <a:defRPr/>
            </a:pPr>
            <a:fld id="{F1701C4A-83FD-4A51-970A-68E5E93BCC9E}" type="slidenum">
              <a:rPr lang="en-GB" smtClean="0"/>
              <a:pPr>
                <a:defRPr/>
              </a:pPr>
              <a:t>‹#›</a:t>
            </a:fld>
            <a:endParaRPr lang="en-GB"/>
          </a:p>
        </p:txBody>
      </p:sp>
    </p:spTree>
    <p:extLst>
      <p:ext uri="{BB962C8B-B14F-4D97-AF65-F5344CB8AC3E}">
        <p14:creationId xmlns:p14="http://schemas.microsoft.com/office/powerpoint/2010/main" val="3494484506"/>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6" name="Picture 5"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239" y="1826045"/>
            <a:ext cx="2529046" cy="1833558"/>
          </a:xfrm>
          <a:prstGeom prst="rect">
            <a:avLst/>
          </a:prstGeom>
        </p:spPr>
      </p:pic>
      <p:pic>
        <p:nvPicPr>
          <p:cNvPr id="28" name="Picture 27"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3813" y="1826045"/>
            <a:ext cx="2529046" cy="1833558"/>
          </a:xfrm>
          <a:prstGeom prst="rect">
            <a:avLst/>
          </a:prstGeom>
        </p:spPr>
      </p:pic>
      <p:pic>
        <p:nvPicPr>
          <p:cNvPr id="29" name="Picture 28"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715" y="1826045"/>
            <a:ext cx="2529046" cy="1833558"/>
          </a:xfrm>
          <a:prstGeom prst="rect">
            <a:avLst/>
          </a:prstGeom>
        </p:spPr>
      </p:pic>
      <p:sp>
        <p:nvSpPr>
          <p:cNvPr id="30" name="Title 1"/>
          <p:cNvSpPr>
            <a:spLocks noGrp="1"/>
          </p:cNvSpPr>
          <p:nvPr>
            <p:ph type="title"/>
          </p:nvPr>
        </p:nvSpPr>
        <p:spPr>
          <a:xfrm>
            <a:off x="685346" y="609600"/>
            <a:ext cx="7765322"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46"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763577" y="1938918"/>
            <a:ext cx="2319276"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5346" y="4480369"/>
            <a:ext cx="2475738"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332091"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409307" y="1939094"/>
            <a:ext cx="2319276"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331075" y="4480368"/>
            <a:ext cx="2476753"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975023"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6056774" y="1934432"/>
            <a:ext cx="2319276"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74929" y="4480366"/>
            <a:ext cx="2475738"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pPr>
              <a:defRPr/>
            </a:pPr>
            <a:fld id="{FB8474B4-06AB-4513-870D-2C0B637AFE77}" type="datetime1">
              <a:rPr lang="en-US" smtClean="0"/>
              <a:t>2/16/2021</a:t>
            </a:fld>
            <a:endParaRPr lang="en-GB"/>
          </a:p>
        </p:txBody>
      </p:sp>
      <p:sp>
        <p:nvSpPr>
          <p:cNvPr id="4" name="Footer Placeholder 3"/>
          <p:cNvSpPr>
            <a:spLocks noGrp="1"/>
          </p:cNvSpPr>
          <p:nvPr>
            <p:ph type="ftr" sz="quarter" idx="11"/>
          </p:nvPr>
        </p:nvSpPr>
        <p:spPr/>
        <p:txBody>
          <a:bodyPr/>
          <a:lstStyle/>
          <a:p>
            <a:pPr>
              <a:defRPr/>
            </a:pPr>
            <a:endParaRPr lang="en-GB"/>
          </a:p>
        </p:txBody>
      </p:sp>
      <p:sp>
        <p:nvSpPr>
          <p:cNvPr id="5" name="Slide Number Placeholder 4"/>
          <p:cNvSpPr>
            <a:spLocks noGrp="1"/>
          </p:cNvSpPr>
          <p:nvPr>
            <p:ph type="sldNum" sz="quarter" idx="12"/>
          </p:nvPr>
        </p:nvSpPr>
        <p:spPr/>
        <p:txBody>
          <a:bodyPr/>
          <a:lstStyle/>
          <a:p>
            <a:pPr>
              <a:defRPr/>
            </a:pPr>
            <a:fld id="{F1701C4A-83FD-4A51-970A-68E5E93BCC9E}" type="slidenum">
              <a:rPr lang="en-GB" smtClean="0"/>
              <a:pPr>
                <a:defRPr/>
              </a:pPr>
              <a:t>‹#›</a:t>
            </a:fld>
            <a:endParaRPr lang="en-GB"/>
          </a:p>
        </p:txBody>
      </p:sp>
    </p:spTree>
    <p:extLst>
      <p:ext uri="{BB962C8B-B14F-4D97-AF65-F5344CB8AC3E}">
        <p14:creationId xmlns:p14="http://schemas.microsoft.com/office/powerpoint/2010/main" val="3791353432"/>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24F232DD-2E0C-474A-8FA7-7CB93A54A9E3}" type="datetime1">
              <a:rPr lang="en-US" smtClean="0"/>
              <a:t>2/16/2021</a:t>
            </a:fld>
            <a:endParaRPr lang="en-GB"/>
          </a:p>
        </p:txBody>
      </p:sp>
      <p:sp>
        <p:nvSpPr>
          <p:cNvPr id="5" name="Footer Placeholder 4"/>
          <p:cNvSpPr>
            <a:spLocks noGrp="1"/>
          </p:cNvSpPr>
          <p:nvPr>
            <p:ph type="ftr" sz="quarter" idx="11"/>
          </p:nvPr>
        </p:nvSpPr>
        <p:spPr/>
        <p:txBody>
          <a:bodyPr/>
          <a:lstStyle/>
          <a:p>
            <a:pPr>
              <a:defRPr/>
            </a:pPr>
            <a:endParaRPr lang="en-GB"/>
          </a:p>
        </p:txBody>
      </p:sp>
      <p:sp>
        <p:nvSpPr>
          <p:cNvPr id="6" name="Slide Number Placeholder 5"/>
          <p:cNvSpPr>
            <a:spLocks noGrp="1"/>
          </p:cNvSpPr>
          <p:nvPr>
            <p:ph type="sldNum" sz="quarter" idx="12"/>
          </p:nvPr>
        </p:nvSpPr>
        <p:spPr/>
        <p:txBody>
          <a:bodyPr/>
          <a:lstStyle/>
          <a:p>
            <a:pPr>
              <a:defRPr/>
            </a:pPr>
            <a:fld id="{A5BBE227-8FDA-46ED-B85A-1D0173387093}" type="slidenum">
              <a:rPr lang="en-GB" smtClean="0"/>
              <a:pPr>
                <a:defRPr/>
              </a:pPr>
              <a:t>‹#›</a:t>
            </a:fld>
            <a:endParaRPr lang="en-GB"/>
          </a:p>
        </p:txBody>
      </p:sp>
    </p:spTree>
    <p:extLst>
      <p:ext uri="{BB962C8B-B14F-4D97-AF65-F5344CB8AC3E}">
        <p14:creationId xmlns:p14="http://schemas.microsoft.com/office/powerpoint/2010/main" val="1741234497"/>
      </p:ext>
    </p:extLst>
  </p:cSld>
  <p:clrMapOvr>
    <a:masterClrMapping/>
  </p:clrMapOvr>
  <p:transition>
    <p:fade thruBlk="1"/>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02" y="609600"/>
            <a:ext cx="1713365"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5347" y="609600"/>
            <a:ext cx="5937654"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E1AA931A-D5A4-4B72-8683-E8C4AB760478}" type="datetime1">
              <a:rPr lang="en-US" smtClean="0"/>
              <a:t>2/16/2021</a:t>
            </a:fld>
            <a:endParaRPr lang="en-GB"/>
          </a:p>
        </p:txBody>
      </p:sp>
      <p:sp>
        <p:nvSpPr>
          <p:cNvPr id="5" name="Footer Placeholder 4"/>
          <p:cNvSpPr>
            <a:spLocks noGrp="1"/>
          </p:cNvSpPr>
          <p:nvPr>
            <p:ph type="ftr" sz="quarter" idx="11"/>
          </p:nvPr>
        </p:nvSpPr>
        <p:spPr/>
        <p:txBody>
          <a:bodyPr/>
          <a:lstStyle/>
          <a:p>
            <a:pPr>
              <a:defRPr/>
            </a:pPr>
            <a:endParaRPr lang="en-GB"/>
          </a:p>
        </p:txBody>
      </p:sp>
      <p:sp>
        <p:nvSpPr>
          <p:cNvPr id="6" name="Slide Number Placeholder 5"/>
          <p:cNvSpPr>
            <a:spLocks noGrp="1"/>
          </p:cNvSpPr>
          <p:nvPr>
            <p:ph type="sldNum" sz="quarter" idx="12"/>
          </p:nvPr>
        </p:nvSpPr>
        <p:spPr/>
        <p:txBody>
          <a:bodyPr/>
          <a:lstStyle/>
          <a:p>
            <a:pPr>
              <a:defRPr/>
            </a:pPr>
            <a:fld id="{A8389461-0E00-44CE-99D0-EDF715260247}" type="slidenum">
              <a:rPr lang="en-GB" smtClean="0"/>
              <a:pPr>
                <a:defRPr/>
              </a:pPr>
              <a:t>‹#›</a:t>
            </a:fld>
            <a:endParaRPr lang="en-GB"/>
          </a:p>
        </p:txBody>
      </p:sp>
    </p:spTree>
    <p:extLst>
      <p:ext uri="{BB962C8B-B14F-4D97-AF65-F5344CB8AC3E}">
        <p14:creationId xmlns:p14="http://schemas.microsoft.com/office/powerpoint/2010/main" val="1651195616"/>
      </p:ext>
    </p:extLst>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D73CCE5E-9CD5-44DE-BA82-049B871EBE17}" type="datetime1">
              <a:rPr lang="en-US" smtClean="0"/>
              <a:t>2/16/2021</a:t>
            </a:fld>
            <a:endParaRPr lang="en-GB"/>
          </a:p>
        </p:txBody>
      </p:sp>
      <p:sp>
        <p:nvSpPr>
          <p:cNvPr id="5" name="Footer Placeholder 4"/>
          <p:cNvSpPr>
            <a:spLocks noGrp="1"/>
          </p:cNvSpPr>
          <p:nvPr>
            <p:ph type="ftr" sz="quarter" idx="11"/>
          </p:nvPr>
        </p:nvSpPr>
        <p:spPr/>
        <p:txBody>
          <a:bodyPr/>
          <a:lstStyle/>
          <a:p>
            <a:pPr>
              <a:defRPr/>
            </a:pPr>
            <a:endParaRPr lang="en-GB"/>
          </a:p>
        </p:txBody>
      </p:sp>
      <p:sp>
        <p:nvSpPr>
          <p:cNvPr id="6" name="Slide Number Placeholder 5"/>
          <p:cNvSpPr>
            <a:spLocks noGrp="1"/>
          </p:cNvSpPr>
          <p:nvPr>
            <p:ph type="sldNum" sz="quarter" idx="12"/>
          </p:nvPr>
        </p:nvSpPr>
        <p:spPr/>
        <p:txBody>
          <a:bodyPr/>
          <a:lstStyle/>
          <a:p>
            <a:pPr>
              <a:defRPr/>
            </a:pPr>
            <a:fld id="{AC4CCDF2-49AB-494E-9618-C7EE52C1AFC5}" type="slidenum">
              <a:rPr lang="en-GB" smtClean="0"/>
              <a:pPr>
                <a:defRPr/>
              </a:pPr>
              <a:t>‹#›</a:t>
            </a:fld>
            <a:endParaRPr lang="en-GB"/>
          </a:p>
        </p:txBody>
      </p:sp>
    </p:spTree>
    <p:extLst>
      <p:ext uri="{BB962C8B-B14F-4D97-AF65-F5344CB8AC3E}">
        <p14:creationId xmlns:p14="http://schemas.microsoft.com/office/powerpoint/2010/main" val="2955921321"/>
      </p:ext>
    </p:extLst>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71551" y="1761068"/>
            <a:ext cx="7192913"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971551" y="3589879"/>
            <a:ext cx="7192913"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8DCF04B4-C9C8-43E5-882C-1C3F1E6CA4B8}" type="datetime1">
              <a:rPr lang="en-US" smtClean="0"/>
              <a:t>2/16/2021</a:t>
            </a:fld>
            <a:endParaRPr lang="en-GB"/>
          </a:p>
        </p:txBody>
      </p:sp>
      <p:sp>
        <p:nvSpPr>
          <p:cNvPr id="5" name="Footer Placeholder 4"/>
          <p:cNvSpPr>
            <a:spLocks noGrp="1"/>
          </p:cNvSpPr>
          <p:nvPr>
            <p:ph type="ftr" sz="quarter" idx="11"/>
          </p:nvPr>
        </p:nvSpPr>
        <p:spPr/>
        <p:txBody>
          <a:bodyPr/>
          <a:lstStyle/>
          <a:p>
            <a:pPr>
              <a:defRPr/>
            </a:pPr>
            <a:endParaRPr lang="en-GB"/>
          </a:p>
        </p:txBody>
      </p:sp>
      <p:sp>
        <p:nvSpPr>
          <p:cNvPr id="6" name="Slide Number Placeholder 5"/>
          <p:cNvSpPr>
            <a:spLocks noGrp="1"/>
          </p:cNvSpPr>
          <p:nvPr>
            <p:ph type="sldNum" sz="quarter" idx="12"/>
          </p:nvPr>
        </p:nvSpPr>
        <p:spPr/>
        <p:txBody>
          <a:bodyPr/>
          <a:lstStyle/>
          <a:p>
            <a:pPr>
              <a:defRPr/>
            </a:pPr>
            <a:fld id="{D42CB41B-CAF9-47D7-A462-C957746F679D}" type="slidenum">
              <a:rPr lang="en-GB" smtClean="0"/>
              <a:pPr>
                <a:defRPr/>
              </a:pPr>
              <a:t>‹#›</a:t>
            </a:fld>
            <a:endParaRPr lang="en-GB"/>
          </a:p>
        </p:txBody>
      </p:sp>
    </p:spTree>
    <p:extLst>
      <p:ext uri="{BB962C8B-B14F-4D97-AF65-F5344CB8AC3E}">
        <p14:creationId xmlns:p14="http://schemas.microsoft.com/office/powerpoint/2010/main" val="1475508547"/>
      </p:ext>
    </p:extLst>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347" y="1732449"/>
            <a:ext cx="3795373"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2169" y="1732450"/>
            <a:ext cx="3798499"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fld id="{1FB84B11-C67C-4F29-B9D1-1321A117581A}" type="datetime1">
              <a:rPr lang="en-US" smtClean="0"/>
              <a:t>2/16/2021</a:t>
            </a:fld>
            <a:endParaRPr lang="en-GB"/>
          </a:p>
        </p:txBody>
      </p:sp>
      <p:sp>
        <p:nvSpPr>
          <p:cNvPr id="6" name="Footer Placeholder 5"/>
          <p:cNvSpPr>
            <a:spLocks noGrp="1"/>
          </p:cNvSpPr>
          <p:nvPr>
            <p:ph type="ftr" sz="quarter" idx="11"/>
          </p:nvPr>
        </p:nvSpPr>
        <p:spPr/>
        <p:txBody>
          <a:bodyPr/>
          <a:lstStyle/>
          <a:p>
            <a:pPr>
              <a:defRPr/>
            </a:pPr>
            <a:endParaRPr lang="en-GB"/>
          </a:p>
        </p:txBody>
      </p:sp>
      <p:sp>
        <p:nvSpPr>
          <p:cNvPr id="7" name="Slide Number Placeholder 6"/>
          <p:cNvSpPr>
            <a:spLocks noGrp="1"/>
          </p:cNvSpPr>
          <p:nvPr>
            <p:ph type="sldNum" sz="quarter" idx="12"/>
          </p:nvPr>
        </p:nvSpPr>
        <p:spPr/>
        <p:txBody>
          <a:bodyPr/>
          <a:lstStyle/>
          <a:p>
            <a:pPr>
              <a:defRPr/>
            </a:pPr>
            <a:fld id="{BFEBA58F-D75F-41D0-B896-78392BA35C59}" type="slidenum">
              <a:rPr lang="en-GB" smtClean="0"/>
              <a:pPr>
                <a:defRPr/>
              </a:pPr>
              <a:t>‹#›</a:t>
            </a:fld>
            <a:endParaRPr lang="en-GB"/>
          </a:p>
        </p:txBody>
      </p:sp>
    </p:spTree>
    <p:extLst>
      <p:ext uri="{BB962C8B-B14F-4D97-AF65-F5344CB8AC3E}">
        <p14:creationId xmlns:p14="http://schemas.microsoft.com/office/powerpoint/2010/main" val="1555745285"/>
      </p:ext>
    </p:extLst>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345" y="1770323"/>
            <a:ext cx="3787423" cy="4112953"/>
          </a:xfrm>
          <a:prstGeom prst="rect">
            <a:avLst/>
          </a:prstGeom>
        </p:spPr>
      </p:pic>
      <p:pic>
        <p:nvPicPr>
          <p:cNvPr id="14" name="Picture 13"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3245" y="1770323"/>
            <a:ext cx="3787423" cy="4112953"/>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54404" y="1835254"/>
            <a:ext cx="3657258"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4404" y="2380138"/>
            <a:ext cx="3657258"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21225" y="1835255"/>
            <a:ext cx="3671498"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21225" y="2380138"/>
            <a:ext cx="3671498"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fld id="{C93E6732-A9F9-4145-BA3D-6CED060A7D5E}" type="datetime1">
              <a:rPr lang="en-US" smtClean="0"/>
              <a:t>2/16/2021</a:t>
            </a:fld>
            <a:endParaRPr lang="en-GB"/>
          </a:p>
        </p:txBody>
      </p:sp>
      <p:sp>
        <p:nvSpPr>
          <p:cNvPr id="8" name="Footer Placeholder 7"/>
          <p:cNvSpPr>
            <a:spLocks noGrp="1"/>
          </p:cNvSpPr>
          <p:nvPr>
            <p:ph type="ftr" sz="quarter" idx="11"/>
          </p:nvPr>
        </p:nvSpPr>
        <p:spPr/>
        <p:txBody>
          <a:bodyPr/>
          <a:lstStyle/>
          <a:p>
            <a:pPr>
              <a:defRPr/>
            </a:pPr>
            <a:endParaRPr lang="en-GB"/>
          </a:p>
        </p:txBody>
      </p:sp>
      <p:sp>
        <p:nvSpPr>
          <p:cNvPr id="9" name="Slide Number Placeholder 8"/>
          <p:cNvSpPr>
            <a:spLocks noGrp="1"/>
          </p:cNvSpPr>
          <p:nvPr>
            <p:ph type="sldNum" sz="quarter" idx="12"/>
          </p:nvPr>
        </p:nvSpPr>
        <p:spPr/>
        <p:txBody>
          <a:bodyPr/>
          <a:lstStyle/>
          <a:p>
            <a:pPr>
              <a:defRPr/>
            </a:pPr>
            <a:fld id="{E6E7A644-598D-459D-9DA2-909116C00F78}" type="slidenum">
              <a:rPr lang="en-GB" smtClean="0"/>
              <a:pPr>
                <a:defRPr/>
              </a:pPr>
              <a:t>‹#›</a:t>
            </a:fld>
            <a:endParaRPr lang="en-GB"/>
          </a:p>
        </p:txBody>
      </p:sp>
    </p:spTree>
    <p:extLst>
      <p:ext uri="{BB962C8B-B14F-4D97-AF65-F5344CB8AC3E}">
        <p14:creationId xmlns:p14="http://schemas.microsoft.com/office/powerpoint/2010/main" val="1693543049"/>
      </p:ext>
    </p:extLst>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fld id="{8D6B2214-FA6D-465D-8FB7-726ECA9CDCE4}" type="datetime1">
              <a:rPr lang="en-US" smtClean="0"/>
              <a:t>2/16/2021</a:t>
            </a:fld>
            <a:endParaRPr lang="en-GB"/>
          </a:p>
        </p:txBody>
      </p:sp>
      <p:sp>
        <p:nvSpPr>
          <p:cNvPr id="4" name="Footer Placeholder 3"/>
          <p:cNvSpPr>
            <a:spLocks noGrp="1"/>
          </p:cNvSpPr>
          <p:nvPr>
            <p:ph type="ftr" sz="quarter" idx="11"/>
          </p:nvPr>
        </p:nvSpPr>
        <p:spPr/>
        <p:txBody>
          <a:bodyPr/>
          <a:lstStyle/>
          <a:p>
            <a:pPr>
              <a:defRPr/>
            </a:pPr>
            <a:endParaRPr lang="en-GB"/>
          </a:p>
        </p:txBody>
      </p:sp>
      <p:sp>
        <p:nvSpPr>
          <p:cNvPr id="5" name="Slide Number Placeholder 4"/>
          <p:cNvSpPr>
            <a:spLocks noGrp="1"/>
          </p:cNvSpPr>
          <p:nvPr>
            <p:ph type="sldNum" sz="quarter" idx="12"/>
          </p:nvPr>
        </p:nvSpPr>
        <p:spPr/>
        <p:txBody>
          <a:bodyPr/>
          <a:lstStyle/>
          <a:p>
            <a:pPr>
              <a:defRPr/>
            </a:pPr>
            <a:fld id="{4AAC2E79-1D27-42E7-BEC5-0B180FBC7419}" type="slidenum">
              <a:rPr lang="en-GB" smtClean="0"/>
              <a:pPr>
                <a:defRPr/>
              </a:pPr>
              <a:t>‹#›</a:t>
            </a:fld>
            <a:endParaRPr lang="en-GB"/>
          </a:p>
        </p:txBody>
      </p:sp>
    </p:spTree>
    <p:extLst>
      <p:ext uri="{BB962C8B-B14F-4D97-AF65-F5344CB8AC3E}">
        <p14:creationId xmlns:p14="http://schemas.microsoft.com/office/powerpoint/2010/main" val="1560242338"/>
      </p:ext>
    </p:extLst>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26A05295-0C9C-4EC3-BDE5-D2912B3721F6}" type="datetime1">
              <a:rPr lang="en-US" smtClean="0"/>
              <a:t>2/16/2021</a:t>
            </a:fld>
            <a:endParaRPr lang="en-GB"/>
          </a:p>
        </p:txBody>
      </p:sp>
      <p:sp>
        <p:nvSpPr>
          <p:cNvPr id="3" name="Footer Placeholder 2"/>
          <p:cNvSpPr>
            <a:spLocks noGrp="1"/>
          </p:cNvSpPr>
          <p:nvPr>
            <p:ph type="ftr" sz="quarter" idx="11"/>
          </p:nvPr>
        </p:nvSpPr>
        <p:spPr/>
        <p:txBody>
          <a:bodyPr/>
          <a:lstStyle/>
          <a:p>
            <a:pPr>
              <a:defRPr/>
            </a:pPr>
            <a:endParaRPr lang="en-GB"/>
          </a:p>
        </p:txBody>
      </p:sp>
      <p:sp>
        <p:nvSpPr>
          <p:cNvPr id="4" name="Slide Number Placeholder 3"/>
          <p:cNvSpPr>
            <a:spLocks noGrp="1"/>
          </p:cNvSpPr>
          <p:nvPr>
            <p:ph type="sldNum" sz="quarter" idx="12"/>
          </p:nvPr>
        </p:nvSpPr>
        <p:spPr/>
        <p:txBody>
          <a:bodyPr/>
          <a:lstStyle/>
          <a:p>
            <a:pPr>
              <a:defRPr/>
            </a:pPr>
            <a:fld id="{342D1731-B5CF-4F5D-BCC2-FF75C902C9CB}" type="slidenum">
              <a:rPr lang="en-GB" smtClean="0"/>
              <a:pPr>
                <a:defRPr/>
              </a:pPr>
              <a:t>‹#›</a:t>
            </a:fld>
            <a:endParaRPr lang="en-GB"/>
          </a:p>
        </p:txBody>
      </p:sp>
    </p:spTree>
    <p:extLst>
      <p:ext uri="{BB962C8B-B14F-4D97-AF65-F5344CB8AC3E}">
        <p14:creationId xmlns:p14="http://schemas.microsoft.com/office/powerpoint/2010/main" val="3635756628"/>
      </p:ext>
    </p:extLst>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0"/>
            <a:ext cx="2780167"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3641725" y="609600"/>
            <a:ext cx="4808943"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47" y="2431518"/>
            <a:ext cx="2780167"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7AFB8B70-4889-4A1B-BB9C-69EC503E4C0C}" type="datetime1">
              <a:rPr lang="en-US" smtClean="0"/>
              <a:t>2/16/2021</a:t>
            </a:fld>
            <a:endParaRPr lang="en-GB"/>
          </a:p>
        </p:txBody>
      </p:sp>
      <p:sp>
        <p:nvSpPr>
          <p:cNvPr id="6" name="Footer Placeholder 5"/>
          <p:cNvSpPr>
            <a:spLocks noGrp="1"/>
          </p:cNvSpPr>
          <p:nvPr>
            <p:ph type="ftr" sz="quarter" idx="11"/>
          </p:nvPr>
        </p:nvSpPr>
        <p:spPr/>
        <p:txBody>
          <a:bodyPr/>
          <a:lstStyle/>
          <a:p>
            <a:pPr>
              <a:defRPr/>
            </a:pPr>
            <a:endParaRPr lang="en-GB"/>
          </a:p>
        </p:txBody>
      </p:sp>
      <p:sp>
        <p:nvSpPr>
          <p:cNvPr id="7" name="Slide Number Placeholder 6"/>
          <p:cNvSpPr>
            <a:spLocks noGrp="1"/>
          </p:cNvSpPr>
          <p:nvPr>
            <p:ph type="sldNum" sz="quarter" idx="12"/>
          </p:nvPr>
        </p:nvSpPr>
        <p:spPr/>
        <p:txBody>
          <a:bodyPr/>
          <a:lstStyle/>
          <a:p>
            <a:pPr>
              <a:defRPr/>
            </a:pPr>
            <a:fld id="{5001457D-DB6F-41E6-88BC-DD66F3386639}" type="slidenum">
              <a:rPr lang="en-GB" smtClean="0"/>
              <a:pPr>
                <a:defRPr/>
              </a:pPr>
              <a:t>‹#›</a:t>
            </a:fld>
            <a:endParaRPr lang="en-GB"/>
          </a:p>
        </p:txBody>
      </p:sp>
    </p:spTree>
    <p:extLst>
      <p:ext uri="{BB962C8B-B14F-4D97-AF65-F5344CB8AC3E}">
        <p14:creationId xmlns:p14="http://schemas.microsoft.com/office/powerpoint/2010/main" val="403067169"/>
      </p:ext>
    </p:extLst>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2" name="Picture 11" descr="Slate-V2-S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987" y="609923"/>
            <a:ext cx="3428146" cy="5205472"/>
          </a:xfrm>
          <a:prstGeom prst="rect">
            <a:avLst/>
          </a:prstGeom>
        </p:spPr>
      </p:pic>
      <p:sp>
        <p:nvSpPr>
          <p:cNvPr id="2" name="Title 1"/>
          <p:cNvSpPr>
            <a:spLocks noGrp="1"/>
          </p:cNvSpPr>
          <p:nvPr>
            <p:ph type="title"/>
          </p:nvPr>
        </p:nvSpPr>
        <p:spPr>
          <a:xfrm>
            <a:off x="685347" y="609923"/>
            <a:ext cx="3924676"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976728" y="743989"/>
            <a:ext cx="3165375"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347" y="2439261"/>
            <a:ext cx="3924676"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1DC3D396-768E-4DA2-8B70-48AC4AC2FA76}" type="datetime1">
              <a:rPr lang="en-US" smtClean="0"/>
              <a:t>2/16/2021</a:t>
            </a:fld>
            <a:endParaRPr lang="en-GB"/>
          </a:p>
        </p:txBody>
      </p:sp>
      <p:sp>
        <p:nvSpPr>
          <p:cNvPr id="6" name="Footer Placeholder 5"/>
          <p:cNvSpPr>
            <a:spLocks noGrp="1"/>
          </p:cNvSpPr>
          <p:nvPr>
            <p:ph type="ftr" sz="quarter" idx="11"/>
          </p:nvPr>
        </p:nvSpPr>
        <p:spPr/>
        <p:txBody>
          <a:bodyPr/>
          <a:lstStyle/>
          <a:p>
            <a:pPr>
              <a:defRPr/>
            </a:pPr>
            <a:endParaRPr lang="en-GB"/>
          </a:p>
        </p:txBody>
      </p:sp>
      <p:sp>
        <p:nvSpPr>
          <p:cNvPr id="7" name="Slide Number Placeholder 6"/>
          <p:cNvSpPr>
            <a:spLocks noGrp="1"/>
          </p:cNvSpPr>
          <p:nvPr>
            <p:ph type="sldNum" sz="quarter" idx="12"/>
          </p:nvPr>
        </p:nvSpPr>
        <p:spPr/>
        <p:txBody>
          <a:bodyPr/>
          <a:lstStyle/>
          <a:p>
            <a:pPr>
              <a:defRPr/>
            </a:pPr>
            <a:fld id="{343B779F-7158-4CFE-8506-889B2B14DF10}" type="slidenum">
              <a:rPr lang="en-GB" smtClean="0"/>
              <a:pPr>
                <a:defRPr/>
              </a:pPr>
              <a:t>‹#›</a:t>
            </a:fld>
            <a:endParaRPr lang="en-GB"/>
          </a:p>
        </p:txBody>
      </p:sp>
    </p:spTree>
    <p:extLst>
      <p:ext uri="{BB962C8B-B14F-4D97-AF65-F5344CB8AC3E}">
        <p14:creationId xmlns:p14="http://schemas.microsoft.com/office/powerpoint/2010/main" val="1839408637"/>
      </p:ext>
    </p:extLst>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6" y="609600"/>
            <a:ext cx="776532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46" y="1732450"/>
            <a:ext cx="776532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2" y="5883276"/>
            <a:ext cx="20574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pPr>
              <a:defRPr/>
            </a:pPr>
            <a:fld id="{FB8474B4-06AB-4513-870D-2C0B637AFE77}" type="datetime1">
              <a:rPr lang="en-US" smtClean="0"/>
              <a:t>2/16/2021</a:t>
            </a:fld>
            <a:endParaRPr lang="en-GB"/>
          </a:p>
        </p:txBody>
      </p:sp>
      <p:sp>
        <p:nvSpPr>
          <p:cNvPr id="5" name="Footer Placeholder 4"/>
          <p:cNvSpPr>
            <a:spLocks noGrp="1"/>
          </p:cNvSpPr>
          <p:nvPr>
            <p:ph type="ftr" sz="quarter" idx="3"/>
          </p:nvPr>
        </p:nvSpPr>
        <p:spPr>
          <a:xfrm>
            <a:off x="685347" y="5883276"/>
            <a:ext cx="5004649"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pPr>
              <a:defRPr/>
            </a:pPr>
            <a:endParaRPr lang="en-GB"/>
          </a:p>
        </p:txBody>
      </p:sp>
      <p:sp>
        <p:nvSpPr>
          <p:cNvPr id="6" name="Slide Number Placeholder 5"/>
          <p:cNvSpPr>
            <a:spLocks noGrp="1"/>
          </p:cNvSpPr>
          <p:nvPr>
            <p:ph type="sldNum" sz="quarter" idx="4"/>
          </p:nvPr>
        </p:nvSpPr>
        <p:spPr>
          <a:xfrm>
            <a:off x="7885509" y="5883276"/>
            <a:ext cx="565159"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pPr>
              <a:defRPr/>
            </a:pPr>
            <a:fld id="{F1701C4A-83FD-4A51-970A-68E5E93BCC9E}" type="slidenum">
              <a:rPr lang="en-GB" smtClean="0"/>
              <a:pPr>
                <a:defRPr/>
              </a:pPr>
              <a:t>‹#›</a:t>
            </a:fld>
            <a:endParaRPr lang="en-GB"/>
          </a:p>
        </p:txBody>
      </p:sp>
    </p:spTree>
    <p:extLst>
      <p:ext uri="{BB962C8B-B14F-4D97-AF65-F5344CB8AC3E}">
        <p14:creationId xmlns:p14="http://schemas.microsoft.com/office/powerpoint/2010/main" val="233108869"/>
      </p:ext>
    </p:extLst>
  </p:cSld>
  <p:clrMap bg1="dk1" tx1="lt1" bg2="dk2"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Lst>
  <p:transition>
    <p:fade thruBlk="1"/>
  </p:transition>
  <p:hf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image" Target="../media/image22.t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FC186A-5A9F-4A9A-A72D-DFBBE9934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E8EE1E2B-262B-4EE5-9AB3-125FAB1A8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BFF252-BE1B-497F-BA12-8404FC077CC8}"/>
              </a:ext>
            </a:extLst>
          </p:cNvPr>
          <p:cNvSpPr>
            <a:spLocks noGrp="1"/>
          </p:cNvSpPr>
          <p:nvPr>
            <p:ph type="ctrTitle"/>
          </p:nvPr>
        </p:nvSpPr>
        <p:spPr>
          <a:xfrm>
            <a:off x="3283218" y="966851"/>
            <a:ext cx="6761383" cy="4626864"/>
          </a:xfrm>
          <a:effectLst/>
        </p:spPr>
        <p:txBody>
          <a:bodyPr anchor="ctr">
            <a:normAutofit/>
          </a:bodyPr>
          <a:lstStyle/>
          <a:p>
            <a:pPr algn="l"/>
            <a:r>
              <a:rPr lang="es-MX" sz="3600" dirty="0"/>
              <a:t>Propuesta de Investigación</a:t>
            </a:r>
            <a:br>
              <a:rPr lang="es-MX" sz="3600" dirty="0"/>
            </a:br>
            <a:r>
              <a:rPr lang="es-MX" sz="3600" dirty="0"/>
              <a:t>Doctorado en Neurociencias</a:t>
            </a:r>
            <a:br>
              <a:rPr lang="es-MX" sz="3600" dirty="0"/>
            </a:br>
            <a:r>
              <a:rPr lang="es-MX" sz="3600" dirty="0"/>
              <a:t>Universidad Javeriana</a:t>
            </a:r>
            <a:endParaRPr lang="es-CO" sz="3600" dirty="0"/>
          </a:p>
        </p:txBody>
      </p:sp>
      <p:sp>
        <p:nvSpPr>
          <p:cNvPr id="3" name="Subtitle 2">
            <a:extLst>
              <a:ext uri="{FF2B5EF4-FFF2-40B4-BE49-F238E27FC236}">
                <a16:creationId xmlns:a16="http://schemas.microsoft.com/office/drawing/2014/main" id="{E0285B88-270D-406A-A1DF-78BBF6DFBB97}"/>
              </a:ext>
            </a:extLst>
          </p:cNvPr>
          <p:cNvSpPr>
            <a:spLocks noGrp="1"/>
          </p:cNvSpPr>
          <p:nvPr>
            <p:ph type="subTitle" idx="1"/>
          </p:nvPr>
        </p:nvSpPr>
        <p:spPr>
          <a:xfrm>
            <a:off x="685346" y="966851"/>
            <a:ext cx="2115271" cy="4626864"/>
          </a:xfrm>
          <a:effectLst/>
        </p:spPr>
        <p:txBody>
          <a:bodyPr anchor="ctr">
            <a:normAutofit/>
          </a:bodyPr>
          <a:lstStyle/>
          <a:p>
            <a:pPr algn="r"/>
            <a:r>
              <a:rPr lang="es-CO" dirty="0"/>
              <a:t>¿Existe evidencia de Musicalidad Contextual?</a:t>
            </a:r>
            <a:endParaRPr lang="es-CO"/>
          </a:p>
        </p:txBody>
      </p:sp>
      <p:cxnSp>
        <p:nvCxnSpPr>
          <p:cNvPr id="13" name="Straight Connector 12">
            <a:extLst>
              <a:ext uri="{FF2B5EF4-FFF2-40B4-BE49-F238E27FC236}">
                <a16:creationId xmlns:a16="http://schemas.microsoft.com/office/drawing/2014/main" id="{862CADB7-E9BE-4376-8036-0D21CBDC96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1918"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102239F7-6C5B-49E9-9E03-907945831624}"/>
              </a:ext>
            </a:extLst>
          </p:cNvPr>
          <p:cNvSpPr>
            <a:spLocks noGrp="1"/>
          </p:cNvSpPr>
          <p:nvPr>
            <p:ph type="sldNum" sz="quarter" idx="12"/>
          </p:nvPr>
        </p:nvSpPr>
        <p:spPr>
          <a:xfrm>
            <a:off x="7885508" y="5883275"/>
            <a:ext cx="565159" cy="365125"/>
          </a:xfrm>
        </p:spPr>
        <p:txBody>
          <a:bodyPr>
            <a:normAutofit/>
          </a:bodyPr>
          <a:lstStyle/>
          <a:p>
            <a:pPr>
              <a:spcAft>
                <a:spcPts val="600"/>
              </a:spcAft>
              <a:defRPr/>
            </a:pPr>
            <a:fld id="{DA075433-11B9-4C70-B3D5-1DE644FFECE4}" type="slidenum">
              <a:rPr lang="en-GB">
                <a:solidFill>
                  <a:schemeClr val="accent1">
                    <a:lumMod val="75000"/>
                  </a:schemeClr>
                </a:solidFill>
              </a:rPr>
              <a:pPr>
                <a:spcAft>
                  <a:spcPts val="600"/>
                </a:spcAft>
                <a:defRPr/>
              </a:pPr>
              <a:t>1</a:t>
            </a:fld>
            <a:endParaRPr lang="en-GB">
              <a:solidFill>
                <a:schemeClr val="accent1">
                  <a:lumMod val="75000"/>
                </a:schemeClr>
              </a:solidFill>
            </a:endParaRPr>
          </a:p>
        </p:txBody>
      </p:sp>
      <p:sp>
        <p:nvSpPr>
          <p:cNvPr id="10" name="Subtitle 7">
            <a:extLst>
              <a:ext uri="{FF2B5EF4-FFF2-40B4-BE49-F238E27FC236}">
                <a16:creationId xmlns:a16="http://schemas.microsoft.com/office/drawing/2014/main" id="{4DB4FCFA-65E7-4B7F-80BB-8A26E6F916D8}"/>
              </a:ext>
            </a:extLst>
          </p:cNvPr>
          <p:cNvSpPr txBox="1">
            <a:spLocks/>
          </p:cNvSpPr>
          <p:nvPr/>
        </p:nvSpPr>
        <p:spPr bwMode="auto">
          <a:xfrm>
            <a:off x="2411760" y="5420393"/>
            <a:ext cx="4320480" cy="756729"/>
          </a:xfrm>
          <a:prstGeom prst="rect">
            <a:avLst/>
          </a:prstGeom>
          <a:noFill/>
          <a:ln w="9525">
            <a:noFill/>
            <a:miter lim="800000"/>
            <a:headEnd/>
            <a:tailEnd/>
          </a:ln>
        </p:spPr>
        <p:txBody>
          <a:bodyPr vert="horz" wrap="square" lIns="118872" tIns="0" rIns="45720" bIns="0" numCol="1" anchor="b" anchorCtr="0" compatLnSpc="1">
            <a:prstTxWarp prst="textNoShape">
              <a:avLst/>
            </a:prstTxWarp>
          </a:bodyPr>
          <a:lstStyle/>
          <a:p>
            <a:pPr lvl="0" algn="ctr" eaLnBrk="0" hangingPunct="0">
              <a:buClr>
                <a:schemeClr val="accent1"/>
              </a:buClr>
              <a:buSzPct val="80000"/>
            </a:pPr>
            <a:r>
              <a:rPr lang="es-CO" dirty="0"/>
              <a:t>Juan David Leongómez </a:t>
            </a:r>
          </a:p>
          <a:p>
            <a:pPr lvl="0" algn="ctr" eaLnBrk="0" hangingPunct="0">
              <a:buClr>
                <a:schemeClr val="accent1"/>
              </a:buClr>
              <a:buSzPct val="80000"/>
            </a:pPr>
            <a:r>
              <a:rPr lang="es-CO" dirty="0"/>
              <a:t>Ph.D., M.Sc.</a:t>
            </a:r>
          </a:p>
          <a:p>
            <a:pPr lvl="0" algn="ctr" eaLnBrk="0" hangingPunct="0">
              <a:buClr>
                <a:schemeClr val="accent1"/>
              </a:buClr>
              <a:buSzPct val="80000"/>
            </a:pPr>
            <a:r>
              <a:rPr lang="es-CO" dirty="0"/>
              <a:t>17 Febrero 2021</a:t>
            </a:r>
          </a:p>
        </p:txBody>
      </p:sp>
    </p:spTree>
    <p:extLst>
      <p:ext uri="{BB962C8B-B14F-4D97-AF65-F5344CB8AC3E}">
        <p14:creationId xmlns:p14="http://schemas.microsoft.com/office/powerpoint/2010/main" val="2001580897"/>
      </p:ext>
    </p:extLst>
  </p:cSld>
  <p:clrMapOvr>
    <a:overrideClrMapping bg1="lt1" tx1="dk1" bg2="lt2" tx2="dk2" accent1="accent1" accent2="accent2" accent3="accent3" accent4="accent4" accent5="accent5" accent6="accent6" hlink="hlink" folHlink="folHlink"/>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870CA363-7DFC-459B-B039-B27561F94188}"/>
              </a:ext>
            </a:extLst>
          </p:cNvPr>
          <p:cNvSpPr txBox="1">
            <a:spLocks/>
          </p:cNvSpPr>
          <p:nvPr/>
        </p:nvSpPr>
        <p:spPr>
          <a:xfrm>
            <a:off x="995019" y="1844824"/>
            <a:ext cx="7153962" cy="4032448"/>
          </a:xfrm>
          <a:prstGeom prst="rect">
            <a:avLst/>
          </a:prstGeom>
        </p:spPr>
        <p:txBody>
          <a:bodyPr vert="horz" lIns="91440" tIns="45720" rIns="91440" bIns="45720" rtlCol="0">
            <a:no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lgn="ctr">
              <a:buNone/>
            </a:pPr>
            <a:r>
              <a:rPr lang="es-CO" dirty="0"/>
              <a:t>Variabilidad tonal podría ser un fósil del proto-lenguaje musical</a:t>
            </a:r>
          </a:p>
          <a:p>
            <a:pPr marL="45720" indent="0" algn="ctr">
              <a:buNone/>
            </a:pPr>
            <a:endParaRPr lang="es-CO" dirty="0"/>
          </a:p>
          <a:p>
            <a:pPr marL="45720" indent="0" algn="ctr">
              <a:buNone/>
            </a:pPr>
            <a:endParaRPr lang="es-CO" dirty="0"/>
          </a:p>
          <a:p>
            <a:pPr marL="45720" indent="0" algn="ctr">
              <a:buNone/>
            </a:pPr>
            <a:endParaRPr lang="es-CO" dirty="0"/>
          </a:p>
          <a:p>
            <a:pPr marL="45720" indent="0" algn="ctr">
              <a:buNone/>
            </a:pPr>
            <a:r>
              <a:rPr lang="es-CO" dirty="0">
                <a:solidFill>
                  <a:schemeClr val="accent3">
                    <a:lumMod val="60000"/>
                    <a:lumOff val="40000"/>
                  </a:schemeClr>
                </a:solidFill>
              </a:rPr>
              <a:t>¿Es la musicalidad exclusiva para la música?</a:t>
            </a:r>
          </a:p>
          <a:p>
            <a:pPr marL="45720" indent="0" algn="ctr">
              <a:buNone/>
            </a:pPr>
            <a:endParaRPr lang="es-CO" dirty="0">
              <a:solidFill>
                <a:schemeClr val="accent3">
                  <a:lumMod val="60000"/>
                  <a:lumOff val="40000"/>
                </a:schemeClr>
              </a:solidFill>
            </a:endParaRPr>
          </a:p>
          <a:p>
            <a:pPr marL="45720" indent="0" algn="ctr">
              <a:buNone/>
            </a:pPr>
            <a:r>
              <a:rPr lang="es-CO" dirty="0">
                <a:solidFill>
                  <a:schemeClr val="accent3">
                    <a:lumMod val="60000"/>
                    <a:lumOff val="40000"/>
                  </a:schemeClr>
                </a:solidFill>
              </a:rPr>
              <a:t>¿Es la musicalidad importante para otros canales comunicativos?</a:t>
            </a:r>
          </a:p>
          <a:p>
            <a:pPr marL="45720" indent="0" algn="ctr">
              <a:buNone/>
            </a:pPr>
            <a:endParaRPr lang="es-CO" dirty="0">
              <a:solidFill>
                <a:schemeClr val="accent3">
                  <a:lumMod val="60000"/>
                  <a:lumOff val="40000"/>
                </a:schemeClr>
              </a:solidFill>
            </a:endParaRPr>
          </a:p>
          <a:p>
            <a:pPr marL="45720" indent="0" algn="ctr">
              <a:buNone/>
            </a:pPr>
            <a:r>
              <a:rPr lang="es-MX" b="1" dirty="0">
                <a:solidFill>
                  <a:schemeClr val="accent3">
                    <a:lumMod val="60000"/>
                    <a:lumOff val="40000"/>
                  </a:schemeClr>
                </a:solidFill>
              </a:rPr>
              <a:t>El vínculo bebé-padres podría ser algo más que un vínculo entre la música y el lenguaje; podría ser el propósito mismo de la musicalidad.</a:t>
            </a:r>
            <a:endParaRPr lang="en-GB" b="1" dirty="0">
              <a:solidFill>
                <a:schemeClr val="accent3">
                  <a:lumMod val="60000"/>
                  <a:lumOff val="40000"/>
                </a:schemeClr>
              </a:solidFill>
            </a:endParaRPr>
          </a:p>
        </p:txBody>
      </p:sp>
    </p:spTree>
    <p:extLst>
      <p:ext uri="{BB962C8B-B14F-4D97-AF65-F5344CB8AC3E}">
        <p14:creationId xmlns:p14="http://schemas.microsoft.com/office/powerpoint/2010/main" val="2465726365"/>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fade">
                                      <p:cBhvr>
                                        <p:cTn id="7" dur="500"/>
                                        <p:tgtEl>
                                          <p:spTgt spid="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6" end="6"/>
                                            </p:txEl>
                                          </p:spTgt>
                                        </p:tgtEl>
                                        <p:attrNameLst>
                                          <p:attrName>style.visibility</p:attrName>
                                        </p:attrNameLst>
                                      </p:cBhvr>
                                      <p:to>
                                        <p:strVal val="visible"/>
                                      </p:to>
                                    </p:set>
                                    <p:animEffect transition="in" filter="fade">
                                      <p:cBhvr>
                                        <p:cTn id="12" dur="500"/>
                                        <p:tgtEl>
                                          <p:spTgt spid="7">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8" end="8"/>
                                            </p:txEl>
                                          </p:spTgt>
                                        </p:tgtEl>
                                        <p:attrNameLst>
                                          <p:attrName>style.visibility</p:attrName>
                                        </p:attrNameLst>
                                      </p:cBhvr>
                                      <p:to>
                                        <p:strVal val="visible"/>
                                      </p:to>
                                    </p:set>
                                    <p:animEffect transition="in" filter="fade">
                                      <p:cBhvr>
                                        <p:cTn id="17"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57885" y="844261"/>
            <a:ext cx="4283967" cy="970450"/>
          </a:xfrm>
        </p:spPr>
        <p:txBody>
          <a:bodyPr>
            <a:normAutofit fontScale="90000"/>
          </a:bodyPr>
          <a:lstStyle/>
          <a:p>
            <a:r>
              <a:rPr lang="es-CO" dirty="0">
                <a:solidFill>
                  <a:schemeClr val="bg1"/>
                </a:solidFill>
              </a:rPr>
              <a:t>Teoría de la musicalidad contextual</a:t>
            </a:r>
          </a:p>
        </p:txBody>
      </p:sp>
      <p:sp>
        <p:nvSpPr>
          <p:cNvPr id="4" name="Slide Number Placeholder 3"/>
          <p:cNvSpPr>
            <a:spLocks noGrp="1"/>
          </p:cNvSpPr>
          <p:nvPr>
            <p:ph type="sldNum" sz="quarter" idx="12"/>
          </p:nvPr>
        </p:nvSpPr>
        <p:spPr/>
        <p:txBody>
          <a:bodyPr/>
          <a:lstStyle/>
          <a:p>
            <a:pPr>
              <a:defRPr/>
            </a:pPr>
            <a:fld id="{AC4CCDF2-49AB-494E-9618-C7EE52C1AFC5}" type="slidenum">
              <a:rPr lang="en-GB" smtClean="0"/>
              <a:pPr>
                <a:defRPr/>
              </a:pPr>
              <a:t>11</a:t>
            </a:fld>
            <a:endParaRPr lang="en-GB"/>
          </a:p>
        </p:txBody>
      </p:sp>
      <p:pic>
        <p:nvPicPr>
          <p:cNvPr id="7" name="Picture 6">
            <a:extLst>
              <a:ext uri="{FF2B5EF4-FFF2-40B4-BE49-F238E27FC236}">
                <a16:creationId xmlns:a16="http://schemas.microsoft.com/office/drawing/2014/main" id="{BD835BB1-9253-4DBB-AC7D-E9B4648113DD}"/>
              </a:ext>
            </a:extLst>
          </p:cNvPr>
          <p:cNvPicPr>
            <a:picLocks noChangeAspect="1"/>
          </p:cNvPicPr>
          <p:nvPr/>
        </p:nvPicPr>
        <p:blipFill>
          <a:blip r:embed="rId3"/>
          <a:stretch>
            <a:fillRect/>
          </a:stretch>
        </p:blipFill>
        <p:spPr>
          <a:xfrm>
            <a:off x="144017" y="3429000"/>
            <a:ext cx="4772202" cy="3432884"/>
          </a:xfrm>
          <a:prstGeom prst="rect">
            <a:avLst/>
          </a:prstGeom>
        </p:spPr>
      </p:pic>
      <p:pic>
        <p:nvPicPr>
          <p:cNvPr id="9" name="Picture 8">
            <a:extLst>
              <a:ext uri="{FF2B5EF4-FFF2-40B4-BE49-F238E27FC236}">
                <a16:creationId xmlns:a16="http://schemas.microsoft.com/office/drawing/2014/main" id="{7508FFFA-3D00-432D-9C6C-D3902A35C50A}"/>
              </a:ext>
            </a:extLst>
          </p:cNvPr>
          <p:cNvPicPr>
            <a:picLocks noChangeAspect="1"/>
          </p:cNvPicPr>
          <p:nvPr/>
        </p:nvPicPr>
        <p:blipFill>
          <a:blip r:embed="rId4"/>
          <a:stretch>
            <a:fillRect/>
          </a:stretch>
        </p:blipFill>
        <p:spPr>
          <a:xfrm>
            <a:off x="4341851" y="70547"/>
            <a:ext cx="4686069" cy="3378166"/>
          </a:xfrm>
          <a:prstGeom prst="rect">
            <a:avLst/>
          </a:prstGeom>
        </p:spPr>
      </p:pic>
      <p:sp>
        <p:nvSpPr>
          <p:cNvPr id="20" name="TextBox 19">
            <a:extLst>
              <a:ext uri="{FF2B5EF4-FFF2-40B4-BE49-F238E27FC236}">
                <a16:creationId xmlns:a16="http://schemas.microsoft.com/office/drawing/2014/main" id="{DB2560AA-5966-45C2-AC96-CE9A77E9131A}"/>
              </a:ext>
            </a:extLst>
          </p:cNvPr>
          <p:cNvSpPr txBox="1"/>
          <p:nvPr/>
        </p:nvSpPr>
        <p:spPr>
          <a:xfrm>
            <a:off x="4455920" y="6248401"/>
            <a:ext cx="4572000" cy="369332"/>
          </a:xfrm>
          <a:prstGeom prst="rect">
            <a:avLst/>
          </a:prstGeom>
          <a:noFill/>
        </p:spPr>
        <p:txBody>
          <a:bodyPr wrap="square">
            <a:spAutoFit/>
          </a:bodyPr>
          <a:lstStyle/>
          <a:p>
            <a:pPr algn="r" eaLnBrk="0" hangingPunct="0"/>
            <a:r>
              <a:rPr lang="en-US" sz="1800" b="1" dirty="0">
                <a:solidFill>
                  <a:schemeClr val="bg1"/>
                </a:solidFill>
                <a:ea typeface="+mj-ea"/>
                <a:cs typeface="+mj-cs"/>
              </a:rPr>
              <a:t>Leongómez, et al. (2021b)</a:t>
            </a:r>
            <a:endParaRPr lang="es-CO" sz="1800" b="1" dirty="0">
              <a:solidFill>
                <a:schemeClr val="bg1"/>
              </a:solidFill>
              <a:ea typeface="+mj-ea"/>
              <a:cs typeface="+mj-cs"/>
            </a:endParaRPr>
          </a:p>
        </p:txBody>
      </p:sp>
    </p:spTree>
    <p:extLst>
      <p:ext uri="{BB962C8B-B14F-4D97-AF65-F5344CB8AC3E}">
        <p14:creationId xmlns:p14="http://schemas.microsoft.com/office/powerpoint/2010/main" val="493444094"/>
      </p:ext>
    </p:extLst>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Algunas Predicciones</a:t>
            </a:r>
          </a:p>
        </p:txBody>
      </p:sp>
      <p:sp>
        <p:nvSpPr>
          <p:cNvPr id="16" name="Content Placeholder 15"/>
          <p:cNvSpPr>
            <a:spLocks noGrp="1"/>
          </p:cNvSpPr>
          <p:nvPr>
            <p:ph idx="1"/>
          </p:nvPr>
        </p:nvSpPr>
        <p:spPr>
          <a:xfrm>
            <a:off x="685346" y="1732450"/>
            <a:ext cx="7765322" cy="4648878"/>
          </a:xfrm>
        </p:spPr>
        <p:txBody>
          <a:bodyPr>
            <a:normAutofit/>
          </a:bodyPr>
          <a:lstStyle/>
          <a:p>
            <a:r>
              <a:rPr lang="es-CO" dirty="0">
                <a:effectLst/>
              </a:rPr>
              <a:t>La musicalidad es seleccionada sexualmente</a:t>
            </a:r>
          </a:p>
          <a:p>
            <a:r>
              <a:rPr lang="es-CO" dirty="0">
                <a:effectLst/>
              </a:rPr>
              <a:t>La musicalidad se correlaciona con las modulaciones vocales producidas al hablar (especialmente durante cortejo y IDS)</a:t>
            </a:r>
          </a:p>
          <a:p>
            <a:r>
              <a:rPr lang="es-CO" dirty="0">
                <a:effectLst/>
              </a:rPr>
              <a:t>El habla puede contener señales de musicalidad, especialmente durante el cortejo (e.g. </a:t>
            </a:r>
            <a:r>
              <a:rPr lang="es-CO" dirty="0">
                <a:solidFill>
                  <a:schemeClr val="tx1"/>
                </a:solidFill>
                <a:effectLst/>
              </a:rPr>
              <a:t>variabilidad tonal)</a:t>
            </a:r>
            <a:endParaRPr lang="es-CO" dirty="0">
              <a:effectLst/>
            </a:endParaRPr>
          </a:p>
          <a:p>
            <a:r>
              <a:rPr lang="es-CO" dirty="0">
                <a:effectLst/>
              </a:rPr>
              <a:t>Mayor capacidad de discriminación tonal predice:</a:t>
            </a:r>
          </a:p>
          <a:p>
            <a:pPr lvl="1"/>
            <a:r>
              <a:rPr lang="es-CO" dirty="0">
                <a:effectLst/>
              </a:rPr>
              <a:t>Mayor satisfacción relación de pareja</a:t>
            </a:r>
          </a:p>
          <a:p>
            <a:pPr lvl="1"/>
            <a:r>
              <a:rPr lang="es-CO" dirty="0">
                <a:effectLst/>
              </a:rPr>
              <a:t>Mejores aptitudes parentales</a:t>
            </a:r>
          </a:p>
          <a:p>
            <a:r>
              <a:rPr lang="es-CO" dirty="0">
                <a:solidFill>
                  <a:schemeClr val="tx1"/>
                </a:solidFill>
                <a:effectLst/>
              </a:rPr>
              <a:t>Bebés tienen preferencia por la variabilidad tonal </a:t>
            </a:r>
          </a:p>
          <a:p>
            <a:r>
              <a:rPr lang="es-CO" dirty="0">
                <a:solidFill>
                  <a:schemeClr val="accent3">
                    <a:lumMod val="75000"/>
                  </a:schemeClr>
                </a:solidFill>
              </a:rPr>
              <a:t>Especies con estructuras sociales complejos y cuidado parental largo, mayor complejidad vocal (e.g. geladas)</a:t>
            </a:r>
          </a:p>
          <a:p>
            <a:pPr lvl="1"/>
            <a:endParaRPr lang="es-CO" dirty="0"/>
          </a:p>
          <a:p>
            <a:pPr lvl="1"/>
            <a:endParaRPr lang="es-CO" dirty="0"/>
          </a:p>
        </p:txBody>
      </p:sp>
      <p:sp>
        <p:nvSpPr>
          <p:cNvPr id="4" name="Slide Number Placeholder 3"/>
          <p:cNvSpPr>
            <a:spLocks noGrp="1"/>
          </p:cNvSpPr>
          <p:nvPr>
            <p:ph type="sldNum" sz="quarter" idx="12"/>
          </p:nvPr>
        </p:nvSpPr>
        <p:spPr/>
        <p:txBody>
          <a:bodyPr/>
          <a:lstStyle/>
          <a:p>
            <a:fld id="{AC4CCDF2-49AB-494E-9618-C7EE52C1AFC5}" type="slidenum">
              <a:rPr lang="en-GB" smtClean="0"/>
              <a:pPr/>
              <a:t>12</a:t>
            </a:fld>
            <a:endParaRPr lang="en-GB"/>
          </a:p>
        </p:txBody>
      </p:sp>
      <p:pic>
        <p:nvPicPr>
          <p:cNvPr id="5" name="Picture 2">
            <a:extLst>
              <a:ext uri="{FF2B5EF4-FFF2-40B4-BE49-F238E27FC236}">
                <a16:creationId xmlns:a16="http://schemas.microsoft.com/office/drawing/2014/main" id="{F9647A26-598A-48B4-B9C9-6566C602F1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64" t="10631" r="8840" b="33409"/>
          <a:stretch/>
        </p:blipFill>
        <p:spPr bwMode="auto">
          <a:xfrm>
            <a:off x="1115616" y="2215613"/>
            <a:ext cx="4176464" cy="24267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a:extLst>
              <a:ext uri="{FF2B5EF4-FFF2-40B4-BE49-F238E27FC236}">
                <a16:creationId xmlns:a16="http://schemas.microsoft.com/office/drawing/2014/main" id="{0AA39BF8-7341-4473-819F-C349661877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233" t="10964" r="9268" b="16137"/>
          <a:stretch/>
        </p:blipFill>
        <p:spPr bwMode="auto">
          <a:xfrm>
            <a:off x="1115616" y="3379808"/>
            <a:ext cx="4176464" cy="3195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5938938"/>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5"/>
                                        </p:tgtEl>
                                      </p:cBhvr>
                                    </p:animEffect>
                                    <p:set>
                                      <p:cBhvr>
                                        <p:cTn id="19" dur="1" fill="hold">
                                          <p:stCondLst>
                                            <p:cond delay="499"/>
                                          </p:stCondLst>
                                        </p:cTn>
                                        <p:tgtEl>
                                          <p:spTgt spid="5"/>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16">
                                            <p:txEl>
                                              <p:pRg st="1" end="1"/>
                                            </p:txEl>
                                          </p:spTgt>
                                        </p:tgtEl>
                                        <p:attrNameLst>
                                          <p:attrName>style.visibility</p:attrName>
                                        </p:attrNameLst>
                                      </p:cBhvr>
                                      <p:to>
                                        <p:strVal val="visible"/>
                                      </p:to>
                                    </p:set>
                                    <p:animEffect transition="in" filter="fade">
                                      <p:cBhvr>
                                        <p:cTn id="26" dur="500"/>
                                        <p:tgtEl>
                                          <p:spTgt spid="16">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6">
                                            <p:txEl>
                                              <p:pRg st="2" end="2"/>
                                            </p:txEl>
                                          </p:spTgt>
                                        </p:tgtEl>
                                        <p:attrNameLst>
                                          <p:attrName>style.visibility</p:attrName>
                                        </p:attrNameLst>
                                      </p:cBhvr>
                                      <p:to>
                                        <p:strVal val="visible"/>
                                      </p:to>
                                    </p:set>
                                    <p:animEffect transition="in" filter="fade">
                                      <p:cBhvr>
                                        <p:cTn id="31" dur="500"/>
                                        <p:tgtEl>
                                          <p:spTgt spid="16">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6">
                                            <p:txEl>
                                              <p:pRg st="3" end="3"/>
                                            </p:txEl>
                                          </p:spTgt>
                                        </p:tgtEl>
                                        <p:attrNameLst>
                                          <p:attrName>style.visibility</p:attrName>
                                        </p:attrNameLst>
                                      </p:cBhvr>
                                      <p:to>
                                        <p:strVal val="visible"/>
                                      </p:to>
                                    </p:set>
                                    <p:animEffect transition="in" filter="fade">
                                      <p:cBhvr>
                                        <p:cTn id="36" dur="500"/>
                                        <p:tgtEl>
                                          <p:spTgt spid="16">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6">
                                            <p:txEl>
                                              <p:pRg st="4" end="4"/>
                                            </p:txEl>
                                          </p:spTgt>
                                        </p:tgtEl>
                                        <p:attrNameLst>
                                          <p:attrName>style.visibility</p:attrName>
                                        </p:attrNameLst>
                                      </p:cBhvr>
                                      <p:to>
                                        <p:strVal val="visible"/>
                                      </p:to>
                                    </p:set>
                                    <p:animEffect transition="in" filter="fade">
                                      <p:cBhvr>
                                        <p:cTn id="41" dur="500"/>
                                        <p:tgtEl>
                                          <p:spTgt spid="16">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6">
                                            <p:txEl>
                                              <p:pRg st="5" end="5"/>
                                            </p:txEl>
                                          </p:spTgt>
                                        </p:tgtEl>
                                        <p:attrNameLst>
                                          <p:attrName>style.visibility</p:attrName>
                                        </p:attrNameLst>
                                      </p:cBhvr>
                                      <p:to>
                                        <p:strVal val="visible"/>
                                      </p:to>
                                    </p:set>
                                    <p:animEffect transition="in" filter="fade">
                                      <p:cBhvr>
                                        <p:cTn id="46" dur="500"/>
                                        <p:tgtEl>
                                          <p:spTgt spid="16">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6">
                                            <p:txEl>
                                              <p:pRg st="6" end="6"/>
                                            </p:txEl>
                                          </p:spTgt>
                                        </p:tgtEl>
                                        <p:attrNameLst>
                                          <p:attrName>style.visibility</p:attrName>
                                        </p:attrNameLst>
                                      </p:cBhvr>
                                      <p:to>
                                        <p:strVal val="visible"/>
                                      </p:to>
                                    </p:set>
                                    <p:animEffect transition="in" filter="fade">
                                      <p:cBhvr>
                                        <p:cTn id="51" dur="500"/>
                                        <p:tgtEl>
                                          <p:spTgt spid="16">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6">
                                            <p:txEl>
                                              <p:pRg st="7" end="7"/>
                                            </p:txEl>
                                          </p:spTgt>
                                        </p:tgtEl>
                                        <p:attrNameLst>
                                          <p:attrName>style.visibility</p:attrName>
                                        </p:attrNameLst>
                                      </p:cBhvr>
                                      <p:to>
                                        <p:strVal val="visible"/>
                                      </p:to>
                                    </p:set>
                                    <p:animEffect transition="in" filter="fade">
                                      <p:cBhvr>
                                        <p:cTn id="56" dur="500"/>
                                        <p:tgtEl>
                                          <p:spTgt spid="1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sp>
        <p:nvSpPr>
          <p:cNvPr id="4" name="Content Placeholder 2"/>
          <p:cNvSpPr txBox="1">
            <a:spLocks/>
          </p:cNvSpPr>
          <p:nvPr/>
        </p:nvSpPr>
        <p:spPr>
          <a:xfrm>
            <a:off x="4139952" y="980728"/>
            <a:ext cx="4693576" cy="466370"/>
          </a:xfrm>
          <a:prstGeom prst="rect">
            <a:avLst/>
          </a:prstGeom>
        </p:spPr>
        <p:txBody>
          <a:bodyPr vert="horz" lIns="91440" tIns="45720" rIns="91440" bIns="45720" rtlCol="0">
            <a:no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lgn="r">
              <a:buNone/>
            </a:pPr>
            <a:r>
              <a:rPr lang="es-CO"/>
              <a:t>1. Musicalidad y variabilidad tonal en IDS</a:t>
            </a:r>
          </a:p>
          <a:p>
            <a:pPr marL="45720" indent="0" algn="r">
              <a:buFont typeface="Wingdings" charset="2"/>
              <a:buNone/>
            </a:pPr>
            <a:endParaRPr lang="es-CO"/>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bwMode="auto">
          <a:xfrm>
            <a:off x="170779" y="2060848"/>
            <a:ext cx="5193309" cy="4625463"/>
          </a:xfrm>
          <a:prstGeom prst="rect">
            <a:avLst/>
          </a:prstGeom>
          <a:noFill/>
          <a:ln>
            <a:noFill/>
          </a:ln>
        </p:spPr>
      </p:pic>
      <p:sp>
        <p:nvSpPr>
          <p:cNvPr id="3" name="Rectangle 2"/>
          <p:cNvSpPr/>
          <p:nvPr/>
        </p:nvSpPr>
        <p:spPr>
          <a:xfrm>
            <a:off x="5471592" y="1343037"/>
            <a:ext cx="3672408" cy="5047536"/>
          </a:xfrm>
          <a:prstGeom prst="rect">
            <a:avLst/>
          </a:prstGeom>
        </p:spPr>
        <p:txBody>
          <a:bodyPr wrap="square">
            <a:spAutoFit/>
          </a:bodyPr>
          <a:lstStyle/>
          <a:p>
            <a:pPr algn="just"/>
            <a:r>
              <a:rPr lang="es-MX" sz="1400" dirty="0"/>
              <a:t>Tres hipótesis sobre los efectos de la variabilidad de la frecuencia (F0 SD) en la atención de los niños. Los niveles hipotéticos de referencia de la variabilidad del tono están representados en áreas coloreadas (azul: Habla dirigida por el adulto; naranja: Habla dirigida por el bebé; gris: un nivel de variabilidad que suena completamente antinatural y/o excede el rango de tono vocal humano normal). La línea horizontal representa un nivel típico de atención y la línea vertical un nivel típico de variabilidad en el habla materna. La </a:t>
            </a:r>
            <a:r>
              <a:rPr lang="es-MX" sz="1400" dirty="0">
                <a:solidFill>
                  <a:schemeClr val="accent1"/>
                </a:solidFill>
              </a:rPr>
              <a:t>hipótesis 1</a:t>
            </a:r>
            <a:r>
              <a:rPr lang="es-MX" sz="1400" dirty="0"/>
              <a:t> representa un aumento general de la atención hacia una mayor variabilidad del tono. La </a:t>
            </a:r>
            <a:r>
              <a:rPr lang="es-MX" sz="1400" dirty="0">
                <a:solidFill>
                  <a:schemeClr val="accent1"/>
                </a:solidFill>
              </a:rPr>
              <a:t>hipótesis 2</a:t>
            </a:r>
            <a:r>
              <a:rPr lang="es-MX" sz="1400" dirty="0"/>
              <a:t> representa una curva en la que el lenguaje materno tiende a maximizar la atención de los bebés, pero niveles más altos de variabilidad la disminuirían, hasta alcanzar un nivel no natural. La </a:t>
            </a:r>
            <a:r>
              <a:rPr lang="es-MX" sz="1400" dirty="0">
                <a:solidFill>
                  <a:schemeClr val="accent1"/>
                </a:solidFill>
              </a:rPr>
              <a:t>hipótesis 3</a:t>
            </a:r>
            <a:r>
              <a:rPr lang="es-MX" sz="1400" dirty="0"/>
              <a:t> representa una curva similar a la de la hipótesis 2, pero supone que al aumentar los niveles de variabilidad del tono natural del lenguaje materno, la atención de los bebés podría aumentar.</a:t>
            </a:r>
            <a:endParaRPr lang="en-GB" sz="1400" dirty="0"/>
          </a:p>
        </p:txBody>
      </p:sp>
      <p:sp>
        <p:nvSpPr>
          <p:cNvPr id="8" name="Title 7"/>
          <p:cNvSpPr>
            <a:spLocks noGrp="1"/>
          </p:cNvSpPr>
          <p:nvPr>
            <p:ph type="title"/>
          </p:nvPr>
        </p:nvSpPr>
        <p:spPr>
          <a:xfrm>
            <a:off x="323528" y="209706"/>
            <a:ext cx="7765322" cy="970450"/>
          </a:xfrm>
        </p:spPr>
        <p:txBody>
          <a:bodyPr/>
          <a:lstStyle/>
          <a:p>
            <a:r>
              <a:rPr lang="es-CO" dirty="0"/>
              <a:t>Estudios</a:t>
            </a:r>
          </a:p>
        </p:txBody>
      </p:sp>
      <p:sp>
        <p:nvSpPr>
          <p:cNvPr id="10" name="Title 1"/>
          <p:cNvSpPr txBox="1">
            <a:spLocks/>
          </p:cNvSpPr>
          <p:nvPr/>
        </p:nvSpPr>
        <p:spPr>
          <a:xfrm>
            <a:off x="5317251" y="88097"/>
            <a:ext cx="2952328" cy="1154097"/>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endParaRPr lang="en-GB" dirty="0"/>
          </a:p>
        </p:txBody>
      </p:sp>
      <p:sp>
        <p:nvSpPr>
          <p:cNvPr id="9" name="TextBox 8">
            <a:extLst>
              <a:ext uri="{FF2B5EF4-FFF2-40B4-BE49-F238E27FC236}">
                <a16:creationId xmlns:a16="http://schemas.microsoft.com/office/drawing/2014/main" id="{C43EF968-93F0-446B-8FC6-5460A5CBE844}"/>
              </a:ext>
            </a:extLst>
          </p:cNvPr>
          <p:cNvSpPr txBox="1"/>
          <p:nvPr/>
        </p:nvSpPr>
        <p:spPr>
          <a:xfrm>
            <a:off x="4507415" y="6400571"/>
            <a:ext cx="4572000" cy="369332"/>
          </a:xfrm>
          <a:prstGeom prst="rect">
            <a:avLst/>
          </a:prstGeom>
          <a:noFill/>
        </p:spPr>
        <p:txBody>
          <a:bodyPr wrap="square">
            <a:spAutoFit/>
          </a:bodyPr>
          <a:lstStyle/>
          <a:p>
            <a:pPr algn="r" eaLnBrk="0" hangingPunct="0"/>
            <a:r>
              <a:rPr lang="en-US" sz="1800" b="1" dirty="0">
                <a:ea typeface="+mj-ea"/>
                <a:cs typeface="+mj-cs"/>
              </a:rPr>
              <a:t>Leongómez, et al. (2021b)</a:t>
            </a:r>
            <a:endParaRPr lang="es-CO" sz="1800" b="1" dirty="0">
              <a:ea typeface="+mj-ea"/>
              <a:cs typeface="+mj-cs"/>
            </a:endParaRPr>
          </a:p>
        </p:txBody>
      </p:sp>
    </p:spTree>
    <p:extLst>
      <p:ext uri="{BB962C8B-B14F-4D97-AF65-F5344CB8AC3E}">
        <p14:creationId xmlns:p14="http://schemas.microsoft.com/office/powerpoint/2010/main" val="800582106"/>
      </p:ext>
    </p:extLst>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484255817"/>
              </p:ext>
            </p:extLst>
          </p:nvPr>
        </p:nvGraphicFramePr>
        <p:xfrm>
          <a:off x="1907704" y="2091265"/>
          <a:ext cx="5015880" cy="1752600"/>
        </p:xfrm>
        <a:graphic>
          <a:graphicData uri="http://schemas.openxmlformats.org/drawingml/2006/table">
            <a:tbl>
              <a:tblPr firstRow="1" bandRow="1">
                <a:tableStyleId>{5C22544A-7EE6-4342-B048-85BDC9FD1C3A}</a:tableStyleId>
              </a:tblPr>
              <a:tblGrid>
                <a:gridCol w="44388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pPr algn="ctr"/>
                      <a:endParaRPr lang="en-GB" dirty="0"/>
                    </a:p>
                  </a:txBody>
                  <a:tcPr/>
                </a:tc>
                <a:tc>
                  <a:txBody>
                    <a:bodyPr/>
                    <a:lstStyle/>
                    <a:p>
                      <a:pPr algn="ctr"/>
                      <a:r>
                        <a:rPr lang="en-GB"/>
                        <a:t>Mean</a:t>
                      </a:r>
                      <a:endParaRPr lang="en-GB" dirty="0"/>
                    </a:p>
                  </a:txBody>
                  <a:tcPr/>
                </a:tc>
                <a:tc>
                  <a:txBody>
                    <a:bodyPr/>
                    <a:lstStyle/>
                    <a:p>
                      <a:pPr algn="ctr"/>
                      <a:r>
                        <a:rPr lang="en-GB" dirty="0"/>
                        <a:t>Maximum</a:t>
                      </a:r>
                    </a:p>
                  </a:txBody>
                  <a:tcPr/>
                </a:tc>
                <a:tc>
                  <a:txBody>
                    <a:bodyPr/>
                    <a:lstStyle/>
                    <a:p>
                      <a:pPr algn="ctr"/>
                      <a:r>
                        <a:rPr lang="en-GB" dirty="0"/>
                        <a:t>Variability (SD)</a:t>
                      </a:r>
                    </a:p>
                  </a:txBody>
                  <a:tcPr/>
                </a:tc>
                <a:extLst>
                  <a:ext uri="{0D108BD9-81ED-4DB2-BD59-A6C34878D82A}">
                    <a16:rowId xmlns:a16="http://schemas.microsoft.com/office/drawing/2014/main" val="10000"/>
                  </a:ext>
                </a:extLst>
              </a:tr>
              <a:tr h="370840">
                <a:tc>
                  <a:txBody>
                    <a:bodyPr/>
                    <a:lstStyle/>
                    <a:p>
                      <a:pPr algn="ctr"/>
                      <a:r>
                        <a:rPr lang="en-GB" dirty="0"/>
                        <a:t>1</a:t>
                      </a:r>
                    </a:p>
                  </a:txBody>
                  <a:tcPr/>
                </a:tc>
                <a:tc>
                  <a:txBody>
                    <a:bodyPr/>
                    <a:lstStyle/>
                    <a:p>
                      <a:pPr algn="ctr"/>
                      <a:r>
                        <a:rPr lang="en-GB" dirty="0"/>
                        <a:t>Yes</a:t>
                      </a:r>
                    </a:p>
                  </a:txBody>
                  <a:tcPr/>
                </a:tc>
                <a:tc>
                  <a:txBody>
                    <a:bodyPr/>
                    <a:lstStyle/>
                    <a:p>
                      <a:pPr algn="ctr"/>
                      <a:r>
                        <a:rPr lang="en-GB" dirty="0"/>
                        <a:t>Yes</a:t>
                      </a:r>
                    </a:p>
                  </a:txBody>
                  <a:tcPr/>
                </a:tc>
                <a:tc>
                  <a:txBody>
                    <a:bodyPr/>
                    <a:lstStyle/>
                    <a:p>
                      <a:pPr algn="ctr"/>
                      <a:r>
                        <a:rPr lang="en-GB" dirty="0"/>
                        <a:t>No</a:t>
                      </a:r>
                    </a:p>
                  </a:txBody>
                  <a:tcPr/>
                </a:tc>
                <a:extLst>
                  <a:ext uri="{0D108BD9-81ED-4DB2-BD59-A6C34878D82A}">
                    <a16:rowId xmlns:a16="http://schemas.microsoft.com/office/drawing/2014/main" val="10001"/>
                  </a:ext>
                </a:extLst>
              </a:tr>
              <a:tr h="370840">
                <a:tc>
                  <a:txBody>
                    <a:bodyPr/>
                    <a:lstStyle/>
                    <a:p>
                      <a:pPr algn="ctr"/>
                      <a:r>
                        <a:rPr lang="en-GB" dirty="0"/>
                        <a:t>2</a:t>
                      </a:r>
                    </a:p>
                  </a:txBody>
                  <a:tcPr/>
                </a:tc>
                <a:tc>
                  <a:txBody>
                    <a:bodyPr/>
                    <a:lstStyle/>
                    <a:p>
                      <a:pPr algn="ctr"/>
                      <a:r>
                        <a:rPr lang="en-GB" dirty="0"/>
                        <a:t>Yes</a:t>
                      </a:r>
                    </a:p>
                  </a:txBody>
                  <a:tcPr/>
                </a:tc>
                <a:tc>
                  <a:txBody>
                    <a:bodyPr/>
                    <a:lstStyle/>
                    <a:p>
                      <a:pPr algn="ctr"/>
                      <a:r>
                        <a:rPr lang="en-GB" dirty="0"/>
                        <a:t>No</a:t>
                      </a:r>
                    </a:p>
                  </a:txBody>
                  <a:tcPr/>
                </a:tc>
                <a:tc>
                  <a:txBody>
                    <a:bodyPr/>
                    <a:lstStyle/>
                    <a:p>
                      <a:pPr algn="ctr"/>
                      <a:r>
                        <a:rPr lang="en-GB" dirty="0"/>
                        <a:t>Yes</a:t>
                      </a:r>
                    </a:p>
                  </a:txBody>
                  <a:tcPr/>
                </a:tc>
                <a:extLst>
                  <a:ext uri="{0D108BD9-81ED-4DB2-BD59-A6C34878D82A}">
                    <a16:rowId xmlns:a16="http://schemas.microsoft.com/office/drawing/2014/main" val="10002"/>
                  </a:ext>
                </a:extLst>
              </a:tr>
              <a:tr h="370840">
                <a:tc>
                  <a:txBody>
                    <a:bodyPr/>
                    <a:lstStyle/>
                    <a:p>
                      <a:pPr algn="ctr"/>
                      <a:r>
                        <a:rPr lang="en-GB" dirty="0"/>
                        <a:t>3</a:t>
                      </a:r>
                    </a:p>
                  </a:txBody>
                  <a:tcPr/>
                </a:tc>
                <a:tc>
                  <a:txBody>
                    <a:bodyPr/>
                    <a:lstStyle/>
                    <a:p>
                      <a:pPr algn="ctr"/>
                      <a:r>
                        <a:rPr lang="en-GB" dirty="0"/>
                        <a:t>No</a:t>
                      </a:r>
                    </a:p>
                  </a:txBody>
                  <a:tcPr/>
                </a:tc>
                <a:tc>
                  <a:txBody>
                    <a:bodyPr/>
                    <a:lstStyle/>
                    <a:p>
                      <a:pPr algn="ctr"/>
                      <a:r>
                        <a:rPr lang="en-GB" dirty="0"/>
                        <a:t>Yes</a:t>
                      </a:r>
                    </a:p>
                  </a:txBody>
                  <a:tcPr/>
                </a:tc>
                <a:tc>
                  <a:txBody>
                    <a:bodyPr/>
                    <a:lstStyle/>
                    <a:p>
                      <a:pPr algn="ctr"/>
                      <a:r>
                        <a:rPr lang="en-GB" dirty="0"/>
                        <a:t>Yes</a:t>
                      </a:r>
                    </a:p>
                  </a:txBody>
                  <a:tcPr/>
                </a:tc>
                <a:extLst>
                  <a:ext uri="{0D108BD9-81ED-4DB2-BD59-A6C34878D82A}">
                    <a16:rowId xmlns:a16="http://schemas.microsoft.com/office/drawing/2014/main" val="10003"/>
                  </a:ext>
                </a:extLst>
              </a:tr>
            </a:tbl>
          </a:graphicData>
        </a:graphic>
      </p:graphicFrame>
      <p:cxnSp>
        <p:nvCxnSpPr>
          <p:cNvPr id="12" name="Straight Connector 11"/>
          <p:cNvCxnSpPr/>
          <p:nvPr/>
        </p:nvCxnSpPr>
        <p:spPr>
          <a:xfrm>
            <a:off x="107504" y="5595933"/>
            <a:ext cx="8784976"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3189" t="23495" r="36725" b="60322"/>
          <a:stretch/>
        </p:blipFill>
        <p:spPr bwMode="auto">
          <a:xfrm>
            <a:off x="827584" y="5013176"/>
            <a:ext cx="1265275" cy="1165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3189" t="23495" r="36725" b="60322"/>
          <a:stretch/>
        </p:blipFill>
        <p:spPr bwMode="auto">
          <a:xfrm>
            <a:off x="2752957" y="4630388"/>
            <a:ext cx="1265275" cy="1165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3189" t="23495" r="36725" b="60322"/>
          <a:stretch/>
        </p:blipFill>
        <p:spPr bwMode="auto">
          <a:xfrm>
            <a:off x="4716016" y="5013176"/>
            <a:ext cx="1265275"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3189" t="23495" r="36725" b="60322"/>
          <a:stretch/>
        </p:blipFill>
        <p:spPr bwMode="auto">
          <a:xfrm>
            <a:off x="6660232" y="4761148"/>
            <a:ext cx="1265275" cy="1669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8160553" y="5599125"/>
            <a:ext cx="801822" cy="523220"/>
          </a:xfrm>
          <a:prstGeom prst="rect">
            <a:avLst/>
          </a:prstGeom>
          <a:noFill/>
        </p:spPr>
        <p:txBody>
          <a:bodyPr wrap="none" rtlCol="0">
            <a:spAutoFit/>
          </a:bodyPr>
          <a:lstStyle/>
          <a:p>
            <a:pPr algn="r"/>
            <a:r>
              <a:rPr lang="es-CO" sz="1400" dirty="0">
                <a:solidFill>
                  <a:schemeClr val="tx2"/>
                </a:solidFill>
              </a:rPr>
              <a:t>Original</a:t>
            </a:r>
          </a:p>
          <a:p>
            <a:pPr algn="r"/>
            <a:r>
              <a:rPr lang="es-CO" sz="1400" dirty="0">
                <a:solidFill>
                  <a:schemeClr val="tx2"/>
                </a:solidFill>
              </a:rPr>
              <a:t>Mean</a:t>
            </a:r>
          </a:p>
        </p:txBody>
      </p:sp>
      <p:graphicFrame>
        <p:nvGraphicFramePr>
          <p:cNvPr id="14" name="Table 13"/>
          <p:cNvGraphicFramePr>
            <a:graphicFrameLocks noGrp="1"/>
          </p:cNvGraphicFramePr>
          <p:nvPr>
            <p:extLst>
              <p:ext uri="{D42A27DB-BD31-4B8C-83A1-F6EECF244321}">
                <p14:modId xmlns:p14="http://schemas.microsoft.com/office/powerpoint/2010/main" val="3317144219"/>
              </p:ext>
            </p:extLst>
          </p:nvPr>
        </p:nvGraphicFramePr>
        <p:xfrm>
          <a:off x="467544" y="4077072"/>
          <a:ext cx="7776864" cy="370840"/>
        </p:xfrm>
        <a:graphic>
          <a:graphicData uri="http://schemas.openxmlformats.org/drawingml/2006/table">
            <a:tbl>
              <a:tblPr firstRow="1" bandRow="1">
                <a:tableStyleId>{327F97BB-C833-4FB7-BDE5-3F7075034690}</a:tableStyleId>
              </a:tblPr>
              <a:tblGrid>
                <a:gridCol w="1944216">
                  <a:extLst>
                    <a:ext uri="{9D8B030D-6E8A-4147-A177-3AD203B41FA5}">
                      <a16:colId xmlns:a16="http://schemas.microsoft.com/office/drawing/2014/main" val="20000"/>
                    </a:ext>
                  </a:extLst>
                </a:gridCol>
                <a:gridCol w="1944216">
                  <a:extLst>
                    <a:ext uri="{9D8B030D-6E8A-4147-A177-3AD203B41FA5}">
                      <a16:colId xmlns:a16="http://schemas.microsoft.com/office/drawing/2014/main" val="20001"/>
                    </a:ext>
                  </a:extLst>
                </a:gridCol>
                <a:gridCol w="1944216">
                  <a:extLst>
                    <a:ext uri="{9D8B030D-6E8A-4147-A177-3AD203B41FA5}">
                      <a16:colId xmlns:a16="http://schemas.microsoft.com/office/drawing/2014/main" val="20002"/>
                    </a:ext>
                  </a:extLst>
                </a:gridCol>
                <a:gridCol w="1944216">
                  <a:extLst>
                    <a:ext uri="{9D8B030D-6E8A-4147-A177-3AD203B41FA5}">
                      <a16:colId xmlns:a16="http://schemas.microsoft.com/office/drawing/2014/main" val="20003"/>
                    </a:ext>
                  </a:extLst>
                </a:gridCol>
              </a:tblGrid>
              <a:tr h="370840">
                <a:tc>
                  <a:txBody>
                    <a:bodyPr/>
                    <a:lstStyle/>
                    <a:p>
                      <a:pPr algn="ctr"/>
                      <a:r>
                        <a:rPr lang="en-GB" dirty="0"/>
                        <a:t>Original</a:t>
                      </a:r>
                    </a:p>
                  </a:txBody>
                  <a:tcPr/>
                </a:tc>
                <a:tc>
                  <a:txBody>
                    <a:bodyPr/>
                    <a:lstStyle/>
                    <a:p>
                      <a:pPr algn="ctr"/>
                      <a:r>
                        <a:rPr lang="en-GB" dirty="0"/>
                        <a:t>1</a:t>
                      </a:r>
                    </a:p>
                  </a:txBody>
                  <a:tcPr/>
                </a:tc>
                <a:tc>
                  <a:txBody>
                    <a:bodyPr/>
                    <a:lstStyle/>
                    <a:p>
                      <a:pPr algn="ctr"/>
                      <a:r>
                        <a:rPr lang="en-GB" dirty="0"/>
                        <a:t>2</a:t>
                      </a:r>
                    </a:p>
                  </a:txBody>
                  <a:tcPr/>
                </a:tc>
                <a:tc>
                  <a:txBody>
                    <a:bodyPr/>
                    <a:lstStyle/>
                    <a:p>
                      <a:pPr algn="ctr"/>
                      <a:r>
                        <a:rPr lang="en-GB" dirty="0"/>
                        <a:t>3</a:t>
                      </a:r>
                    </a:p>
                  </a:txBody>
                  <a:tcPr/>
                </a:tc>
                <a:extLst>
                  <a:ext uri="{0D108BD9-81ED-4DB2-BD59-A6C34878D82A}">
                    <a16:rowId xmlns:a16="http://schemas.microsoft.com/office/drawing/2014/main" val="10000"/>
                  </a:ext>
                </a:extLst>
              </a:tr>
            </a:tbl>
          </a:graphicData>
        </a:graphic>
      </p:graphicFrame>
      <p:sp>
        <p:nvSpPr>
          <p:cNvPr id="15" name="Content Placeholder 2">
            <a:extLst>
              <a:ext uri="{FF2B5EF4-FFF2-40B4-BE49-F238E27FC236}">
                <a16:creationId xmlns:a16="http://schemas.microsoft.com/office/drawing/2014/main" id="{9B8548F5-9F94-4FBA-B9B7-D1375DA0A40B}"/>
              </a:ext>
            </a:extLst>
          </p:cNvPr>
          <p:cNvSpPr txBox="1">
            <a:spLocks/>
          </p:cNvSpPr>
          <p:nvPr/>
        </p:nvSpPr>
        <p:spPr>
          <a:xfrm>
            <a:off x="1678624" y="1207503"/>
            <a:ext cx="7213856" cy="466370"/>
          </a:xfrm>
          <a:prstGeom prst="rect">
            <a:avLst/>
          </a:prstGeom>
        </p:spPr>
        <p:txBody>
          <a:bodyPr vert="horz" lIns="91440" tIns="45720" rIns="91440" bIns="45720" rtlCol="0">
            <a:no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502920" indent="-457200" algn="r">
              <a:buAutoNum type="arabicPeriod"/>
            </a:pPr>
            <a:r>
              <a:rPr lang="es-CO" dirty="0"/>
              <a:t>Musicalidad y variabilidad tonal en IDS:</a:t>
            </a:r>
          </a:p>
          <a:p>
            <a:pPr marL="45720" indent="0" algn="r">
              <a:buNone/>
            </a:pPr>
            <a:r>
              <a:rPr lang="es-CO" dirty="0">
                <a:solidFill>
                  <a:schemeClr val="accent3">
                    <a:lumMod val="60000"/>
                    <a:lumOff val="40000"/>
                  </a:schemeClr>
                </a:solidFill>
              </a:rPr>
              <a:t>¿Prefieren los bebés señales con alta variabilidad tonal?</a:t>
            </a:r>
          </a:p>
          <a:p>
            <a:pPr marL="45720" indent="0" algn="r">
              <a:buFont typeface="Wingdings" charset="2"/>
              <a:buNone/>
            </a:pPr>
            <a:endParaRPr lang="es-CO" dirty="0"/>
          </a:p>
        </p:txBody>
      </p:sp>
      <p:sp>
        <p:nvSpPr>
          <p:cNvPr id="17" name="Title 7">
            <a:extLst>
              <a:ext uri="{FF2B5EF4-FFF2-40B4-BE49-F238E27FC236}">
                <a16:creationId xmlns:a16="http://schemas.microsoft.com/office/drawing/2014/main" id="{4A2714CF-CFBA-40AF-8499-865EA9E3CA04}"/>
              </a:ext>
            </a:extLst>
          </p:cNvPr>
          <p:cNvSpPr>
            <a:spLocks noGrp="1"/>
          </p:cNvSpPr>
          <p:nvPr>
            <p:ph type="title"/>
          </p:nvPr>
        </p:nvSpPr>
        <p:spPr>
          <a:xfrm>
            <a:off x="323528" y="209706"/>
            <a:ext cx="7765322" cy="970450"/>
          </a:xfrm>
        </p:spPr>
        <p:txBody>
          <a:bodyPr/>
          <a:lstStyle/>
          <a:p>
            <a:r>
              <a:rPr lang="es-CO" dirty="0"/>
              <a:t>Estudios</a:t>
            </a:r>
          </a:p>
        </p:txBody>
      </p:sp>
    </p:spTree>
    <p:extLst>
      <p:ext uri="{BB962C8B-B14F-4D97-AF65-F5344CB8AC3E}">
        <p14:creationId xmlns:p14="http://schemas.microsoft.com/office/powerpoint/2010/main" val="876110022"/>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cxnSp>
        <p:nvCxnSpPr>
          <p:cNvPr id="12" name="Straight Connector 11"/>
          <p:cNvCxnSpPr/>
          <p:nvPr/>
        </p:nvCxnSpPr>
        <p:spPr>
          <a:xfrm>
            <a:off x="107504" y="5595933"/>
            <a:ext cx="8784976"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D27BF70F-1617-4336-8DFE-5BE4B08C09EA}"/>
              </a:ext>
            </a:extLst>
          </p:cNvPr>
          <p:cNvGrpSpPr/>
          <p:nvPr/>
        </p:nvGrpSpPr>
        <p:grpSpPr>
          <a:xfrm>
            <a:off x="827584" y="5062439"/>
            <a:ext cx="7097923" cy="1102865"/>
            <a:chOff x="827584" y="4630388"/>
            <a:chExt cx="7097923" cy="2038972"/>
          </a:xfrm>
        </p:grpSpPr>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3189" t="23495" r="36725" b="60322"/>
            <a:stretch/>
          </p:blipFill>
          <p:spPr bwMode="auto">
            <a:xfrm>
              <a:off x="827584" y="5013176"/>
              <a:ext cx="1265275" cy="1165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3189" t="23495" r="36725" b="60322"/>
            <a:stretch/>
          </p:blipFill>
          <p:spPr bwMode="auto">
            <a:xfrm>
              <a:off x="2752957" y="4630388"/>
              <a:ext cx="1265275" cy="1165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3189" t="23495" r="36725" b="60322"/>
            <a:stretch/>
          </p:blipFill>
          <p:spPr bwMode="auto">
            <a:xfrm>
              <a:off x="4716016" y="5013176"/>
              <a:ext cx="1265275"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3189" t="23495" r="36725" b="60322"/>
            <a:stretch/>
          </p:blipFill>
          <p:spPr bwMode="auto">
            <a:xfrm>
              <a:off x="6660232" y="4761148"/>
              <a:ext cx="1265275" cy="1669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3" name="TextBox 12"/>
          <p:cNvSpPr txBox="1"/>
          <p:nvPr/>
        </p:nvSpPr>
        <p:spPr>
          <a:xfrm>
            <a:off x="8160553" y="5599125"/>
            <a:ext cx="801822" cy="523220"/>
          </a:xfrm>
          <a:prstGeom prst="rect">
            <a:avLst/>
          </a:prstGeom>
          <a:noFill/>
        </p:spPr>
        <p:txBody>
          <a:bodyPr wrap="none" rtlCol="0">
            <a:spAutoFit/>
          </a:bodyPr>
          <a:lstStyle/>
          <a:p>
            <a:pPr algn="r"/>
            <a:r>
              <a:rPr lang="en-GB" sz="1400" dirty="0">
                <a:solidFill>
                  <a:schemeClr val="tx2"/>
                </a:solidFill>
              </a:rPr>
              <a:t>Original</a:t>
            </a:r>
          </a:p>
          <a:p>
            <a:pPr algn="r"/>
            <a:r>
              <a:rPr lang="en-GB" sz="1400" dirty="0">
                <a:solidFill>
                  <a:schemeClr val="tx2"/>
                </a:solidFill>
              </a:rPr>
              <a:t>Mean</a:t>
            </a:r>
          </a:p>
        </p:txBody>
      </p:sp>
      <p:sp>
        <p:nvSpPr>
          <p:cNvPr id="15" name="Content Placeholder 2">
            <a:extLst>
              <a:ext uri="{FF2B5EF4-FFF2-40B4-BE49-F238E27FC236}">
                <a16:creationId xmlns:a16="http://schemas.microsoft.com/office/drawing/2014/main" id="{9B8548F5-9F94-4FBA-B9B7-D1375DA0A40B}"/>
              </a:ext>
            </a:extLst>
          </p:cNvPr>
          <p:cNvSpPr txBox="1">
            <a:spLocks/>
          </p:cNvSpPr>
          <p:nvPr/>
        </p:nvSpPr>
        <p:spPr>
          <a:xfrm>
            <a:off x="2483768" y="1418336"/>
            <a:ext cx="6349760" cy="466370"/>
          </a:xfrm>
          <a:prstGeom prst="rect">
            <a:avLst/>
          </a:prstGeom>
        </p:spPr>
        <p:txBody>
          <a:bodyPr vert="horz" lIns="91440" tIns="45720" rIns="91440" bIns="45720" rtlCol="0">
            <a:no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lgn="r">
              <a:buNone/>
            </a:pPr>
            <a:r>
              <a:rPr lang="es-CO"/>
              <a:t>2. Musicalidad y variabilidad tonal en ADS</a:t>
            </a:r>
          </a:p>
          <a:p>
            <a:pPr marL="45720" indent="0" algn="r">
              <a:buNone/>
            </a:pPr>
            <a:r>
              <a:rPr lang="es-CO">
                <a:solidFill>
                  <a:schemeClr val="accent3">
                    <a:lumMod val="60000"/>
                    <a:lumOff val="40000"/>
                  </a:schemeClr>
                </a:solidFill>
              </a:rPr>
              <a:t>¿Prefieren los adultos señales con alta variabilidad tonal?</a:t>
            </a:r>
          </a:p>
          <a:p>
            <a:pPr marL="45720" indent="0" algn="r">
              <a:buNone/>
            </a:pPr>
            <a:endParaRPr lang="es-CO"/>
          </a:p>
          <a:p>
            <a:pPr marL="45720" indent="0" algn="r">
              <a:buFont typeface="Wingdings" charset="2"/>
              <a:buNone/>
            </a:pPr>
            <a:endParaRPr lang="es-CO"/>
          </a:p>
        </p:txBody>
      </p:sp>
      <p:sp>
        <p:nvSpPr>
          <p:cNvPr id="17" name="Title 7">
            <a:extLst>
              <a:ext uri="{FF2B5EF4-FFF2-40B4-BE49-F238E27FC236}">
                <a16:creationId xmlns:a16="http://schemas.microsoft.com/office/drawing/2014/main" id="{4A2714CF-CFBA-40AF-8499-865EA9E3CA04}"/>
              </a:ext>
            </a:extLst>
          </p:cNvPr>
          <p:cNvSpPr>
            <a:spLocks noGrp="1"/>
          </p:cNvSpPr>
          <p:nvPr>
            <p:ph type="title"/>
          </p:nvPr>
        </p:nvSpPr>
        <p:spPr>
          <a:xfrm>
            <a:off x="323528" y="209706"/>
            <a:ext cx="7765322" cy="970450"/>
          </a:xfrm>
        </p:spPr>
        <p:txBody>
          <a:bodyPr/>
          <a:lstStyle/>
          <a:p>
            <a:r>
              <a:rPr lang="es-CO"/>
              <a:t>Estudios</a:t>
            </a:r>
          </a:p>
        </p:txBody>
      </p:sp>
      <p:sp>
        <p:nvSpPr>
          <p:cNvPr id="16" name="Content Placeholder 15">
            <a:extLst>
              <a:ext uri="{FF2B5EF4-FFF2-40B4-BE49-F238E27FC236}">
                <a16:creationId xmlns:a16="http://schemas.microsoft.com/office/drawing/2014/main" id="{A1DF0D4B-6D46-4881-997A-DBE1186FEC66}"/>
              </a:ext>
            </a:extLst>
          </p:cNvPr>
          <p:cNvSpPr>
            <a:spLocks noGrp="1"/>
          </p:cNvSpPr>
          <p:nvPr>
            <p:ph idx="1"/>
          </p:nvPr>
        </p:nvSpPr>
        <p:spPr>
          <a:xfrm>
            <a:off x="689339" y="2916366"/>
            <a:ext cx="7765322" cy="987039"/>
          </a:xfrm>
        </p:spPr>
        <p:txBody>
          <a:bodyPr>
            <a:normAutofit/>
          </a:bodyPr>
          <a:lstStyle/>
          <a:p>
            <a:pPr lvl="1"/>
            <a:r>
              <a:rPr lang="es-CO" dirty="0"/>
              <a:t>ERP y/o técnicas de neuroimagen y preferencia para medir efecto de vocalizaciones manipuladas (variabilidad tonal)</a:t>
            </a:r>
          </a:p>
          <a:p>
            <a:pPr lvl="1"/>
            <a:endParaRPr lang="es-CO" dirty="0"/>
          </a:p>
        </p:txBody>
      </p:sp>
    </p:spTree>
    <p:extLst>
      <p:ext uri="{BB962C8B-B14F-4D97-AF65-F5344CB8AC3E}">
        <p14:creationId xmlns:p14="http://schemas.microsoft.com/office/powerpoint/2010/main" val="2231870515"/>
      </p:ext>
    </p:extLst>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sp>
        <p:nvSpPr>
          <p:cNvPr id="4" name="Content Placeholder 2"/>
          <p:cNvSpPr txBox="1">
            <a:spLocks/>
          </p:cNvSpPr>
          <p:nvPr/>
        </p:nvSpPr>
        <p:spPr>
          <a:xfrm>
            <a:off x="899592" y="980728"/>
            <a:ext cx="7933936" cy="466370"/>
          </a:xfrm>
          <a:prstGeom prst="rect">
            <a:avLst/>
          </a:prstGeom>
        </p:spPr>
        <p:txBody>
          <a:bodyPr vert="horz" lIns="91440" tIns="45720" rIns="91440" bIns="45720" rtlCol="0">
            <a:no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lgn="r">
              <a:buNone/>
            </a:pPr>
            <a:r>
              <a:rPr lang="es-CO" dirty="0"/>
              <a:t>3. Discriminación tonal y selección de pareja</a:t>
            </a:r>
          </a:p>
          <a:p>
            <a:pPr marL="45720" indent="0" algn="r">
              <a:buNone/>
            </a:pPr>
            <a:r>
              <a:rPr lang="es-CO" dirty="0">
                <a:solidFill>
                  <a:schemeClr val="accent3">
                    <a:lumMod val="60000"/>
                    <a:lumOff val="40000"/>
                  </a:schemeClr>
                </a:solidFill>
              </a:rPr>
              <a:t>¿Personas con mejor discriminación tonal pueden detector señales de buena maternidad/paternidad?</a:t>
            </a:r>
          </a:p>
          <a:p>
            <a:pPr marL="45720" indent="0" algn="r">
              <a:buNone/>
            </a:pPr>
            <a:endParaRPr lang="en-GB" dirty="0"/>
          </a:p>
          <a:p>
            <a:pPr marL="45720" indent="0" algn="r">
              <a:buFont typeface="Wingdings" charset="2"/>
              <a:buNone/>
            </a:pPr>
            <a:endParaRPr lang="en-GB" dirty="0"/>
          </a:p>
        </p:txBody>
      </p:sp>
      <p:sp>
        <p:nvSpPr>
          <p:cNvPr id="8" name="Title 7"/>
          <p:cNvSpPr>
            <a:spLocks noGrp="1"/>
          </p:cNvSpPr>
          <p:nvPr>
            <p:ph type="title"/>
          </p:nvPr>
        </p:nvSpPr>
        <p:spPr>
          <a:xfrm>
            <a:off x="323528" y="209706"/>
            <a:ext cx="7765322" cy="970450"/>
          </a:xfrm>
        </p:spPr>
        <p:txBody>
          <a:bodyPr/>
          <a:lstStyle/>
          <a:p>
            <a:r>
              <a:rPr lang="es-CO" dirty="0"/>
              <a:t>Estudios</a:t>
            </a:r>
          </a:p>
        </p:txBody>
      </p:sp>
      <p:sp>
        <p:nvSpPr>
          <p:cNvPr id="11" name="Content Placeholder 15">
            <a:extLst>
              <a:ext uri="{FF2B5EF4-FFF2-40B4-BE49-F238E27FC236}">
                <a16:creationId xmlns:a16="http://schemas.microsoft.com/office/drawing/2014/main" id="{648AAF8C-415F-4001-88B9-9E1C8D77192C}"/>
              </a:ext>
            </a:extLst>
          </p:cNvPr>
          <p:cNvSpPr>
            <a:spLocks noGrp="1"/>
          </p:cNvSpPr>
          <p:nvPr>
            <p:ph idx="1"/>
          </p:nvPr>
        </p:nvSpPr>
        <p:spPr>
          <a:xfrm>
            <a:off x="689339" y="2708920"/>
            <a:ext cx="7765322" cy="4648878"/>
          </a:xfrm>
        </p:spPr>
        <p:txBody>
          <a:bodyPr>
            <a:normAutofit/>
          </a:bodyPr>
          <a:lstStyle/>
          <a:p>
            <a:pPr lvl="1"/>
            <a:r>
              <a:rPr lang="es-CO" dirty="0"/>
              <a:t>Estudio transcultural de largo alcance</a:t>
            </a:r>
          </a:p>
          <a:p>
            <a:pPr lvl="1"/>
            <a:r>
              <a:rPr lang="es-CO" dirty="0"/>
              <a:t>Alto poder estadístico (mucho ruido en los datos, especialmente si se hace en línea)</a:t>
            </a:r>
          </a:p>
          <a:p>
            <a:pPr lvl="1"/>
            <a:r>
              <a:rPr lang="es-CO" dirty="0"/>
              <a:t>Medición de nivel de discriminación tonal absoluta y relativa (diseñar prueba)</a:t>
            </a:r>
          </a:p>
          <a:p>
            <a:pPr lvl="1"/>
            <a:r>
              <a:rPr lang="es-CO" dirty="0"/>
              <a:t>Medición de satisfacción con pareja</a:t>
            </a:r>
          </a:p>
          <a:p>
            <a:pPr lvl="1"/>
            <a:r>
              <a:rPr lang="es-CO" dirty="0"/>
              <a:t>Medición de satisfacción con la pareja como padre/madre</a:t>
            </a:r>
          </a:p>
          <a:p>
            <a:pPr lvl="1"/>
            <a:r>
              <a:rPr lang="es-CO" dirty="0"/>
              <a:t>Control de variaciones hormonales (e.g. ciclo menstrual natural, uso de anticonceptivos hormonales, terapias hormonales) </a:t>
            </a:r>
          </a:p>
          <a:p>
            <a:pPr lvl="1"/>
            <a:endParaRPr lang="es-CO" dirty="0"/>
          </a:p>
        </p:txBody>
      </p:sp>
    </p:spTree>
    <p:extLst>
      <p:ext uri="{BB962C8B-B14F-4D97-AF65-F5344CB8AC3E}">
        <p14:creationId xmlns:p14="http://schemas.microsoft.com/office/powerpoint/2010/main" val="3639190726"/>
      </p:ext>
    </p:extLst>
  </p:cSld>
  <p:clrMapOvr>
    <a:masterClrMapping/>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026" name="Picture 2" descr="Resultado de imagen para music brain"/>
          <p:cNvPicPr>
            <a:picLocks noChangeAspect="1" noChangeArrowheads="1"/>
          </p:cNvPicPr>
          <p:nvPr/>
        </p:nvPicPr>
        <p:blipFill rotWithShape="1">
          <a:blip r:embed="rId3">
            <a:alphaModFix amt="25000"/>
            <a:extLst>
              <a:ext uri="{28A0092B-C50C-407E-A947-70E740481C1C}">
                <a14:useLocalDpi xmlns:a14="http://schemas.microsoft.com/office/drawing/2010/main" val="0"/>
              </a:ext>
            </a:extLst>
          </a:blip>
          <a:srcRect t="12715" r="-1" b="13222"/>
          <a:stretch/>
        </p:blipFill>
        <p:spPr bwMode="auto">
          <a:xfrm>
            <a:off x="20" y="10"/>
            <a:ext cx="9143980" cy="6857990"/>
          </a:xfrm>
          <a:prstGeom prst="rect">
            <a:avLst/>
          </a:prstGeom>
          <a:extLst>
            <a:ext uri="{909E8E84-426E-40DD-AFC4-6F175D3DCCD1}">
              <a14:hiddenFill xmlns:a14="http://schemas.microsoft.com/office/drawing/2010/main">
                <a:solidFill>
                  <a:srgbClr val="FFFFFF"/>
                </a:solidFill>
              </a14:hiddenFill>
            </a:ext>
          </a:extLst>
        </p:spPr>
      </p:pic>
      <p:sp>
        <p:nvSpPr>
          <p:cNvPr id="5" name="Rectangle 2"/>
          <p:cNvSpPr txBox="1">
            <a:spLocks noChangeArrowheads="1"/>
          </p:cNvSpPr>
          <p:nvPr/>
        </p:nvSpPr>
        <p:spPr bwMode="auto">
          <a:xfrm>
            <a:off x="685346" y="609600"/>
            <a:ext cx="7765321" cy="970450"/>
          </a:xfrm>
          <a:prstGeom prst="rect">
            <a:avLst/>
          </a:prstGeom>
        </p:spPr>
        <p:txBody>
          <a:bodyPr vert="horz" lIns="91440" tIns="45720" rIns="91440" bIns="45720" rtlCol="0" anchor="ctr">
            <a:normAutofit/>
          </a:bodyPr>
          <a:lstStyle/>
          <a:p>
            <a:pPr algn="ctr">
              <a:spcBef>
                <a:spcPct val="0"/>
              </a:spcBef>
              <a:spcAft>
                <a:spcPts val="600"/>
              </a:spcAft>
              <a:defRPr/>
            </a:pPr>
            <a:r>
              <a:rPr lang="en-US" sz="40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mj-cs"/>
              </a:rPr>
              <a:t>Gracias</a:t>
            </a:r>
          </a:p>
        </p:txBody>
      </p:sp>
      <p:sp>
        <p:nvSpPr>
          <p:cNvPr id="13" name="Subtitle 7"/>
          <p:cNvSpPr txBox="1">
            <a:spLocks/>
          </p:cNvSpPr>
          <p:nvPr/>
        </p:nvSpPr>
        <p:spPr bwMode="auto">
          <a:xfrm>
            <a:off x="107504" y="5887549"/>
            <a:ext cx="2374486" cy="970451"/>
          </a:xfrm>
          <a:prstGeom prst="rect">
            <a:avLst/>
          </a:prstGeom>
        </p:spPr>
        <p:txBody>
          <a:bodyPr vert="horz" lIns="91440" tIns="45720" rIns="91440" bIns="45720" numCol="1" rtlCol="0" anchor="ctr" anchorCtr="0" compatLnSpc="1">
            <a:prstTxWarp prst="textNoShape">
              <a:avLst/>
            </a:prstTxWarp>
            <a:normAutofit/>
          </a:bodyPr>
          <a:lstStyle/>
          <a:p>
            <a:pPr lvl="0">
              <a:spcBef>
                <a:spcPct val="20000"/>
              </a:spcBef>
              <a:spcAft>
                <a:spcPts val="600"/>
              </a:spcAft>
              <a:buClr>
                <a:schemeClr val="tx2"/>
              </a:buClr>
              <a:buSzPct val="70000"/>
              <a:buFont typeface="Wingdings 2" charset="2"/>
            </a:pPr>
            <a:r>
              <a:rPr kumimoji="0" lang="en-US" b="0" i="0" u="none" strike="noStrike" cap="none" spc="0" normalizeH="0" baseline="0" noProof="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uLnTx/>
                <a:uFillTx/>
              </a:rPr>
              <a:t>Juan David Leongómez </a:t>
            </a:r>
          </a:p>
          <a:p>
            <a:pPr lvl="0">
              <a:spcBef>
                <a:spcPct val="20000"/>
              </a:spcBef>
              <a:spcAft>
                <a:spcPts val="600"/>
              </a:spcAft>
              <a:buClr>
                <a:schemeClr val="tx2"/>
              </a:buClr>
              <a:buSzPct val="70000"/>
              <a:buFont typeface="Wingdings 2" charset="2"/>
            </a:pPr>
            <a:r>
              <a:rPr kumimoji="0" lang="en-US" b="0" i="1" u="none" strike="noStrike" cap="none" spc="0" normalizeH="0" baseline="0" noProof="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uLnTx/>
                <a:uFillTx/>
              </a:rPr>
              <a:t>Ph.D., M.Sc.</a:t>
            </a:r>
            <a:endParaRPr kumimoji="0" lang="en-US" b="0" u="none" strike="noStrike" cap="none" spc="0" normalizeH="0" baseline="0" noProof="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uLnTx/>
              <a:uFillTx/>
            </a:endParaRPr>
          </a:p>
        </p:txBody>
      </p:sp>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Origen de la Música</a:t>
            </a:r>
          </a:p>
        </p:txBody>
      </p:sp>
      <p:sp>
        <p:nvSpPr>
          <p:cNvPr id="16" name="Content Placeholder 15"/>
          <p:cNvSpPr>
            <a:spLocks noGrp="1"/>
          </p:cNvSpPr>
          <p:nvPr>
            <p:ph idx="1"/>
          </p:nvPr>
        </p:nvSpPr>
        <p:spPr/>
        <p:txBody>
          <a:bodyPr>
            <a:normAutofit/>
          </a:bodyPr>
          <a:lstStyle/>
          <a:p>
            <a:pPr marL="36900" indent="0" algn="ctr">
              <a:buNone/>
            </a:pPr>
            <a:endParaRPr lang="es-CO"/>
          </a:p>
          <a:p>
            <a:pPr marL="36900" indent="0" algn="ctr">
              <a:buNone/>
            </a:pPr>
            <a:endParaRPr lang="es-CO"/>
          </a:p>
          <a:p>
            <a:pPr marL="36900" indent="0" algn="ctr">
              <a:buNone/>
            </a:pPr>
            <a:r>
              <a:rPr lang="es-CO"/>
              <a:t>Somos el único animal con lenguaje.</a:t>
            </a:r>
          </a:p>
          <a:p>
            <a:pPr algn="ctr"/>
            <a:endParaRPr lang="es-CO"/>
          </a:p>
          <a:p>
            <a:pPr marL="36900" indent="0" algn="ctr">
              <a:buNone/>
            </a:pPr>
            <a:r>
              <a:rPr lang="es-CO"/>
              <a:t>Somos el único animal (realmente) musical.</a:t>
            </a:r>
          </a:p>
          <a:p>
            <a:pPr marL="36900" indent="0" algn="ctr">
              <a:buNone/>
            </a:pPr>
            <a:endParaRPr lang="es-CO"/>
          </a:p>
          <a:p>
            <a:pPr marL="36900" indent="0" algn="ctr">
              <a:buNone/>
            </a:pPr>
            <a:r>
              <a:rPr lang="es-CO" sz="3600">
                <a:solidFill>
                  <a:schemeClr val="accent3"/>
                </a:solidFill>
              </a:rPr>
              <a:t>¿Por qué somos tan </a:t>
            </a:r>
            <a:r>
              <a:rPr lang="es-CO" sz="3600"/>
              <a:t>(extraordinariamente)</a:t>
            </a:r>
            <a:r>
              <a:rPr lang="es-CO" sz="3600">
                <a:solidFill>
                  <a:schemeClr val="accent3"/>
                </a:solidFill>
              </a:rPr>
              <a:t> musicales?</a:t>
            </a:r>
            <a:endParaRPr lang="es-CO" sz="3600" dirty="0">
              <a:solidFill>
                <a:schemeClr val="accent3"/>
              </a:solidFill>
            </a:endParaRPr>
          </a:p>
        </p:txBody>
      </p:sp>
      <p:sp>
        <p:nvSpPr>
          <p:cNvPr id="4" name="Slide Number Placeholder 3"/>
          <p:cNvSpPr>
            <a:spLocks noGrp="1"/>
          </p:cNvSpPr>
          <p:nvPr>
            <p:ph type="sldNum" sz="quarter" idx="12"/>
          </p:nvPr>
        </p:nvSpPr>
        <p:spPr/>
        <p:txBody>
          <a:bodyPr/>
          <a:lstStyle/>
          <a:p>
            <a:fld id="{AC4CCDF2-49AB-494E-9618-C7EE52C1AFC5}" type="slidenum">
              <a:rPr lang="en-GB" smtClean="0"/>
              <a:pPr/>
              <a:t>2</a:t>
            </a:fld>
            <a:endParaRPr lang="en-GB"/>
          </a:p>
        </p:txBody>
      </p:sp>
    </p:spTree>
    <p:extLst>
      <p:ext uri="{BB962C8B-B14F-4D97-AF65-F5344CB8AC3E}">
        <p14:creationId xmlns:p14="http://schemas.microsoft.com/office/powerpoint/2010/main" val="1043139095"/>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4" end="4"/>
                                            </p:txEl>
                                          </p:spTgt>
                                        </p:tgtEl>
                                        <p:attrNameLst>
                                          <p:attrName>style.visibility</p:attrName>
                                        </p:attrNameLst>
                                      </p:cBhvr>
                                      <p:to>
                                        <p:strVal val="visible"/>
                                      </p:to>
                                    </p:set>
                                    <p:animEffect transition="in" filter="fade">
                                      <p:cBhvr>
                                        <p:cTn id="7" dur="500"/>
                                        <p:tgtEl>
                                          <p:spTgt spid="16">
                                            <p:txEl>
                                              <p:pRg st="4" end="4"/>
                                            </p:txEl>
                                          </p:spTgt>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16">
                                            <p:txEl>
                                              <p:pRg st="6" end="6"/>
                                            </p:txEl>
                                          </p:spTgt>
                                        </p:tgtEl>
                                        <p:attrNameLst>
                                          <p:attrName>style.visibility</p:attrName>
                                        </p:attrNameLst>
                                      </p:cBhvr>
                                      <p:to>
                                        <p:strVal val="visible"/>
                                      </p:to>
                                    </p:set>
                                    <p:animEffect transition="in" filter="fade">
                                      <p:cBhvr>
                                        <p:cTn id="11" dur="1500"/>
                                        <p:tgtEl>
                                          <p:spTgt spid="1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Origen de la música</a:t>
            </a:r>
          </a:p>
        </p:txBody>
      </p:sp>
      <p:sp>
        <p:nvSpPr>
          <p:cNvPr id="3" name="Content Placeholder 2"/>
          <p:cNvSpPr>
            <a:spLocks noGrp="1"/>
          </p:cNvSpPr>
          <p:nvPr>
            <p:ph idx="1"/>
          </p:nvPr>
        </p:nvSpPr>
        <p:spPr>
          <a:xfrm>
            <a:off x="692553" y="1600157"/>
            <a:ext cx="7765322" cy="1912573"/>
          </a:xfrm>
        </p:spPr>
        <p:txBody>
          <a:bodyPr>
            <a:normAutofit fontScale="85000" lnSpcReduction="10000"/>
          </a:bodyPr>
          <a:lstStyle/>
          <a:p>
            <a:pPr marL="36900" indent="0" algn="just">
              <a:buNone/>
            </a:pPr>
            <a:r>
              <a:rPr lang="en-US" sz="2600" dirty="0">
                <a:solidFill>
                  <a:schemeClr val="accent2"/>
                </a:solidFill>
              </a:rPr>
              <a:t>“</a:t>
            </a:r>
            <a:r>
              <a:rPr lang="es-CO" sz="2600" dirty="0">
                <a:solidFill>
                  <a:schemeClr val="accent2"/>
                </a:solidFill>
                <a:effectLst/>
              </a:rPr>
              <a:t>Puesto que ni el goce, ni la capacidad de producir notas musicales son facultades de la menor utilidad directa para el hombre, en referencia a sus hábitos de vida ordinarios, deben ser clasificados entre los más misteriosos con los que está dotado”</a:t>
            </a:r>
            <a:endParaRPr lang="en-US" dirty="0">
              <a:solidFill>
                <a:schemeClr val="accent2"/>
              </a:solidFill>
            </a:endParaRPr>
          </a:p>
          <a:p>
            <a:pPr marL="36900" indent="0" algn="r">
              <a:buNone/>
            </a:pPr>
            <a:r>
              <a:rPr lang="en-US" dirty="0"/>
              <a:t>Darwin, C. (1871). </a:t>
            </a:r>
            <a:r>
              <a:rPr lang="en-US" i="1" dirty="0"/>
              <a:t>The Descent of Man.</a:t>
            </a:r>
            <a:endParaRPr lang="en-US" dirty="0"/>
          </a:p>
          <a:p>
            <a:endParaRPr lang="es-CO" dirty="0"/>
          </a:p>
        </p:txBody>
      </p:sp>
      <p:sp>
        <p:nvSpPr>
          <p:cNvPr id="4" name="Slide Number Placeholder 3"/>
          <p:cNvSpPr>
            <a:spLocks noGrp="1"/>
          </p:cNvSpPr>
          <p:nvPr>
            <p:ph type="sldNum" sz="quarter" idx="12"/>
          </p:nvPr>
        </p:nvSpPr>
        <p:spPr>
          <a:xfrm>
            <a:off x="7885509" y="6088211"/>
            <a:ext cx="565159" cy="365125"/>
          </a:xfrm>
        </p:spPr>
        <p:txBody>
          <a:bodyPr/>
          <a:lstStyle/>
          <a:p>
            <a:pPr>
              <a:defRPr/>
            </a:pPr>
            <a:fld id="{AC4CCDF2-49AB-494E-9618-C7EE52C1AFC5}" type="slidenum">
              <a:rPr lang="en-GB" smtClean="0"/>
              <a:pPr>
                <a:defRPr/>
              </a:pPr>
              <a:t>3</a:t>
            </a:fld>
            <a:endParaRPr lang="en-GB"/>
          </a:p>
        </p:txBody>
      </p:sp>
      <p:sp>
        <p:nvSpPr>
          <p:cNvPr id="5" name="Arrow: Right 4"/>
          <p:cNvSpPr/>
          <p:nvPr/>
        </p:nvSpPr>
        <p:spPr>
          <a:xfrm>
            <a:off x="395536" y="4916393"/>
            <a:ext cx="8496944" cy="648072"/>
          </a:xfrm>
          <a:prstGeom prst="rightArrow">
            <a:avLst/>
          </a:prstGeom>
          <a:gradFill flip="none" rotWithShape="1">
            <a:gsLst>
              <a:gs pos="35000">
                <a:srgbClr val="4F1D0B"/>
              </a:gs>
              <a:gs pos="0">
                <a:schemeClr val="bg1">
                  <a:alpha val="0"/>
                </a:schemeClr>
              </a:gs>
              <a:gs pos="100000">
                <a:schemeClr val="accent1"/>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Tiempo</a:t>
            </a:r>
          </a:p>
        </p:txBody>
      </p:sp>
      <p:grpSp>
        <p:nvGrpSpPr>
          <p:cNvPr id="11" name="Group 10"/>
          <p:cNvGrpSpPr/>
          <p:nvPr/>
        </p:nvGrpSpPr>
        <p:grpSpPr>
          <a:xfrm>
            <a:off x="7885504" y="3503673"/>
            <a:ext cx="863823" cy="2516025"/>
            <a:chOff x="7885504" y="3384432"/>
            <a:chExt cx="863823" cy="2516025"/>
          </a:xfrm>
        </p:grpSpPr>
        <p:sp>
          <p:nvSpPr>
            <p:cNvPr id="6" name="TextBox 5"/>
            <p:cNvSpPr txBox="1"/>
            <p:nvPr/>
          </p:nvSpPr>
          <p:spPr>
            <a:xfrm>
              <a:off x="8013614" y="5531125"/>
              <a:ext cx="607602" cy="369332"/>
            </a:xfrm>
            <a:prstGeom prst="rect">
              <a:avLst/>
            </a:prstGeom>
            <a:noFill/>
          </p:spPr>
          <p:txBody>
            <a:bodyPr wrap="none" rtlCol="0">
              <a:spAutoFit/>
            </a:bodyPr>
            <a:lstStyle/>
            <a:p>
              <a:r>
                <a:rPr lang="es-CO" dirty="0"/>
                <a:t>Hoy</a:t>
              </a:r>
            </a:p>
          </p:txBody>
        </p:sp>
        <p:pic>
          <p:nvPicPr>
            <p:cNvPr id="2050" name="Picture 2" descr="Resultado de imagen para music modern"/>
            <p:cNvPicPr>
              <a:picLocks noChangeAspect="1" noChangeArrowheads="1"/>
            </p:cNvPicPr>
            <p:nvPr/>
          </p:nvPicPr>
          <p:blipFill rotWithShape="1">
            <a:blip r:embed="rId2" cstate="print">
              <a:biLevel thresh="25000"/>
              <a:extLst>
                <a:ext uri="{28A0092B-C50C-407E-A947-70E740481C1C}">
                  <a14:useLocalDpi xmlns:a14="http://schemas.microsoft.com/office/drawing/2010/main" val="0"/>
                </a:ext>
              </a:extLst>
            </a:blip>
            <a:srcRect l="31538" r="15899"/>
            <a:stretch/>
          </p:blipFill>
          <p:spPr bwMode="auto">
            <a:xfrm>
              <a:off x="7885504" y="3384432"/>
              <a:ext cx="863823" cy="12838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6994507" y="3512730"/>
            <a:ext cx="817853" cy="2651641"/>
            <a:chOff x="6994507" y="3393489"/>
            <a:chExt cx="817853" cy="2651641"/>
          </a:xfrm>
        </p:grpSpPr>
        <p:sp>
          <p:nvSpPr>
            <p:cNvPr id="9" name="TextBox 8"/>
            <p:cNvSpPr txBox="1"/>
            <p:nvPr/>
          </p:nvSpPr>
          <p:spPr>
            <a:xfrm>
              <a:off x="6994507" y="5398799"/>
              <a:ext cx="817853" cy="646331"/>
            </a:xfrm>
            <a:prstGeom prst="rect">
              <a:avLst/>
            </a:prstGeom>
            <a:noFill/>
          </p:spPr>
          <p:txBody>
            <a:bodyPr wrap="none" rtlCol="0">
              <a:spAutoFit/>
            </a:bodyPr>
            <a:lstStyle/>
            <a:p>
              <a:pPr algn="ctr"/>
              <a:r>
                <a:rPr lang="es-CO" dirty="0"/>
                <a:t>Edad </a:t>
              </a:r>
              <a:br>
                <a:rPr lang="es-CO" dirty="0"/>
              </a:br>
              <a:r>
                <a:rPr lang="es-CO" dirty="0"/>
                <a:t>Media</a:t>
              </a:r>
            </a:p>
          </p:txBody>
        </p:sp>
        <p:pic>
          <p:nvPicPr>
            <p:cNvPr id="2056" name="Picture 8" descr="Resultado de imagen para music middle ages"/>
            <p:cNvPicPr>
              <a:picLocks noChangeAspect="1" noChangeArrowheads="1"/>
            </p:cNvPicPr>
            <p:nvPr/>
          </p:nvPicPr>
          <p:blipFill rotWithShape="1">
            <a:blip r:embed="rId3">
              <a:extLst>
                <a:ext uri="{28A0092B-C50C-407E-A947-70E740481C1C}">
                  <a14:useLocalDpi xmlns:a14="http://schemas.microsoft.com/office/drawing/2010/main" val="0"/>
                </a:ext>
              </a:extLst>
            </a:blip>
            <a:srcRect l="41647" t="12200" r="22851" b="5342"/>
            <a:stretch/>
          </p:blipFill>
          <p:spPr bwMode="auto">
            <a:xfrm>
              <a:off x="7072270" y="3393489"/>
              <a:ext cx="662325" cy="12748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6187992" y="3504221"/>
            <a:ext cx="832280" cy="2498296"/>
            <a:chOff x="5126109" y="3384980"/>
            <a:chExt cx="832280" cy="2498296"/>
          </a:xfrm>
        </p:grpSpPr>
        <p:pic>
          <p:nvPicPr>
            <p:cNvPr id="2058" name="Picture 10"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384980"/>
              <a:ext cx="644354" cy="128333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5126109" y="5513944"/>
              <a:ext cx="832280" cy="369332"/>
            </a:xfrm>
            <a:prstGeom prst="rect">
              <a:avLst/>
            </a:prstGeom>
            <a:noFill/>
          </p:spPr>
          <p:txBody>
            <a:bodyPr wrap="none" rtlCol="0">
              <a:spAutoFit/>
            </a:bodyPr>
            <a:lstStyle/>
            <a:p>
              <a:pPr algn="ctr"/>
              <a:r>
                <a:rPr lang="es-CO" dirty="0"/>
                <a:t>Egipto</a:t>
              </a:r>
            </a:p>
          </p:txBody>
        </p:sp>
      </p:grpSp>
      <p:grpSp>
        <p:nvGrpSpPr>
          <p:cNvPr id="13" name="Group 12"/>
          <p:cNvGrpSpPr/>
          <p:nvPr/>
        </p:nvGrpSpPr>
        <p:grpSpPr>
          <a:xfrm>
            <a:off x="2172798" y="3509613"/>
            <a:ext cx="1319079" cy="2510085"/>
            <a:chOff x="4061372" y="3390372"/>
            <a:chExt cx="1319079" cy="2510085"/>
          </a:xfrm>
        </p:grpSpPr>
        <p:pic>
          <p:nvPicPr>
            <p:cNvPr id="2060" name="Picture 12" descr="Resultado de imagen para oldest flut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6200000">
              <a:off x="4078495" y="3739864"/>
              <a:ext cx="1284834" cy="58585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4061372" y="5531125"/>
              <a:ext cx="1319079" cy="369332"/>
            </a:xfrm>
            <a:prstGeom prst="rect">
              <a:avLst/>
            </a:prstGeom>
            <a:noFill/>
          </p:spPr>
          <p:txBody>
            <a:bodyPr wrap="none" rtlCol="0">
              <a:spAutoFit/>
            </a:bodyPr>
            <a:lstStyle/>
            <a:p>
              <a:pPr algn="ctr"/>
              <a:r>
                <a:rPr lang="es-CO" dirty="0"/>
                <a:t>40.000 B.C.</a:t>
              </a:r>
            </a:p>
          </p:txBody>
        </p:sp>
      </p:grpSp>
      <p:sp>
        <p:nvSpPr>
          <p:cNvPr id="15" name="TextBox 14"/>
          <p:cNvSpPr txBox="1"/>
          <p:nvPr/>
        </p:nvSpPr>
        <p:spPr>
          <a:xfrm>
            <a:off x="462997" y="3429000"/>
            <a:ext cx="1224136" cy="1446550"/>
          </a:xfrm>
          <a:prstGeom prst="rect">
            <a:avLst/>
          </a:prstGeom>
          <a:noFill/>
        </p:spPr>
        <p:txBody>
          <a:bodyPr wrap="square" rtlCol="0">
            <a:spAutoFit/>
          </a:bodyPr>
          <a:lstStyle/>
          <a:p>
            <a:pPr algn="ctr"/>
            <a:r>
              <a:rPr lang="es-CO" sz="8800" dirty="0"/>
              <a:t>?</a:t>
            </a:r>
          </a:p>
        </p:txBody>
      </p:sp>
    </p:spTree>
    <p:extLst>
      <p:ext uri="{BB962C8B-B14F-4D97-AF65-F5344CB8AC3E}">
        <p14:creationId xmlns:p14="http://schemas.microsoft.com/office/powerpoint/2010/main" val="148916015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Teoría del Protolenguaje Musical</a:t>
            </a:r>
          </a:p>
        </p:txBody>
      </p:sp>
      <p:sp>
        <p:nvSpPr>
          <p:cNvPr id="4" name="Slide Number Placeholder 3"/>
          <p:cNvSpPr>
            <a:spLocks noGrp="1"/>
          </p:cNvSpPr>
          <p:nvPr>
            <p:ph type="sldNum" sz="quarter" idx="12"/>
          </p:nvPr>
        </p:nvSpPr>
        <p:spPr/>
        <p:txBody>
          <a:bodyPr/>
          <a:lstStyle/>
          <a:p>
            <a:pPr>
              <a:defRPr/>
            </a:pPr>
            <a:fld id="{AC4CCDF2-49AB-494E-9618-C7EE52C1AFC5}" type="slidenum">
              <a:rPr lang="en-GB" smtClean="0"/>
              <a:pPr>
                <a:defRPr/>
              </a:pPr>
              <a:t>4</a:t>
            </a:fld>
            <a:endParaRPr lang="en-GB"/>
          </a:p>
        </p:txBody>
      </p:sp>
      <p:grpSp>
        <p:nvGrpSpPr>
          <p:cNvPr id="16" name="Group 15"/>
          <p:cNvGrpSpPr/>
          <p:nvPr/>
        </p:nvGrpSpPr>
        <p:grpSpPr>
          <a:xfrm>
            <a:off x="539552" y="1772816"/>
            <a:ext cx="7416824" cy="4032447"/>
            <a:chOff x="251520" y="2283420"/>
            <a:chExt cx="6768752" cy="4032447"/>
          </a:xfrm>
        </p:grpSpPr>
        <p:pic>
          <p:nvPicPr>
            <p:cNvPr id="9" name="Graphic 8"/>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1619672" y="915268"/>
              <a:ext cx="4032447" cy="6768752"/>
            </a:xfrm>
            <a:prstGeom prst="rect">
              <a:avLst/>
            </a:prstGeom>
          </p:spPr>
        </p:pic>
        <p:sp>
          <p:nvSpPr>
            <p:cNvPr id="12" name="TextBox 11"/>
            <p:cNvSpPr txBox="1"/>
            <p:nvPr/>
          </p:nvSpPr>
          <p:spPr>
            <a:xfrm>
              <a:off x="5354595" y="3068960"/>
              <a:ext cx="906018" cy="369332"/>
            </a:xfrm>
            <a:prstGeom prst="rect">
              <a:avLst/>
            </a:prstGeom>
            <a:noFill/>
          </p:spPr>
          <p:txBody>
            <a:bodyPr wrap="none" rtlCol="0">
              <a:spAutoFit/>
            </a:bodyPr>
            <a:lstStyle/>
            <a:p>
              <a:pPr algn="ctr"/>
              <a:r>
                <a:rPr lang="es-CO" dirty="0"/>
                <a:t>Música</a:t>
              </a:r>
            </a:p>
          </p:txBody>
        </p:sp>
        <p:sp>
          <p:nvSpPr>
            <p:cNvPr id="14" name="TextBox 13"/>
            <p:cNvSpPr txBox="1"/>
            <p:nvPr/>
          </p:nvSpPr>
          <p:spPr>
            <a:xfrm>
              <a:off x="5324917" y="5157192"/>
              <a:ext cx="1087157" cy="369332"/>
            </a:xfrm>
            <a:prstGeom prst="rect">
              <a:avLst/>
            </a:prstGeom>
            <a:noFill/>
          </p:spPr>
          <p:txBody>
            <a:bodyPr wrap="none" rtlCol="0">
              <a:spAutoFit/>
            </a:bodyPr>
            <a:lstStyle/>
            <a:p>
              <a:pPr algn="ctr"/>
              <a:r>
                <a:rPr lang="es-CO" dirty="0"/>
                <a:t>Lenguaje</a:t>
              </a:r>
            </a:p>
          </p:txBody>
        </p:sp>
        <p:sp>
          <p:nvSpPr>
            <p:cNvPr id="15" name="TextBox 14"/>
            <p:cNvSpPr txBox="1"/>
            <p:nvPr/>
          </p:nvSpPr>
          <p:spPr>
            <a:xfrm>
              <a:off x="685346" y="3976478"/>
              <a:ext cx="1601721" cy="646331"/>
            </a:xfrm>
            <a:prstGeom prst="rect">
              <a:avLst/>
            </a:prstGeom>
            <a:noFill/>
          </p:spPr>
          <p:txBody>
            <a:bodyPr wrap="none" rtlCol="0">
              <a:spAutoFit/>
            </a:bodyPr>
            <a:lstStyle/>
            <a:p>
              <a:pPr algn="ctr"/>
              <a:r>
                <a:rPr lang="es-CO" dirty="0"/>
                <a:t>Protolenguaje</a:t>
              </a:r>
              <a:br>
                <a:rPr lang="es-CO" dirty="0"/>
              </a:br>
              <a:r>
                <a:rPr lang="es-CO" dirty="0"/>
                <a:t>Musical (?)</a:t>
              </a:r>
            </a:p>
          </p:txBody>
        </p:sp>
      </p:grpSp>
      <p:sp>
        <p:nvSpPr>
          <p:cNvPr id="17" name="Arrow: Right 16"/>
          <p:cNvSpPr/>
          <p:nvPr/>
        </p:nvSpPr>
        <p:spPr>
          <a:xfrm>
            <a:off x="539551" y="5949280"/>
            <a:ext cx="7416824" cy="648072"/>
          </a:xfrm>
          <a:prstGeom prst="rightArrow">
            <a:avLst/>
          </a:prstGeom>
          <a:gradFill flip="none" rotWithShape="1">
            <a:gsLst>
              <a:gs pos="90000">
                <a:schemeClr val="accent1"/>
              </a:gs>
              <a:gs pos="0">
                <a:schemeClr val="accent1">
                  <a:alpha val="0"/>
                </a:schemeClr>
              </a:gs>
              <a:gs pos="100000">
                <a:schemeClr val="accent1"/>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Tiempo</a:t>
            </a:r>
          </a:p>
        </p:txBody>
      </p:sp>
    </p:spTree>
    <p:extLst>
      <p:ext uri="{BB962C8B-B14F-4D97-AF65-F5344CB8AC3E}">
        <p14:creationId xmlns:p14="http://schemas.microsoft.com/office/powerpoint/2010/main" val="3859298232"/>
      </p:ext>
    </p:extLst>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85346" y="609600"/>
            <a:ext cx="2309062" cy="970450"/>
          </a:xfrm>
        </p:spPr>
        <p:txBody>
          <a:bodyPr vert="horz" lIns="91440" tIns="45720" rIns="91440" bIns="45720" rtlCol="0" anchor="b">
            <a:normAutofit/>
          </a:bodyPr>
          <a:lstStyle/>
          <a:p>
            <a:pPr algn="l">
              <a:lnSpc>
                <a:spcPct val="90000"/>
              </a:lnSpc>
            </a:pPr>
            <a:r>
              <a:rPr lang="en-US" sz="1700"/>
              <a:t>Similitud entre música y lenguaje: evidencia de recursos compartidos</a:t>
            </a:r>
          </a:p>
        </p:txBody>
      </p:sp>
      <p:sp>
        <p:nvSpPr>
          <p:cNvPr id="8" name="Rectangle 7"/>
          <p:cNvSpPr/>
          <p:nvPr/>
        </p:nvSpPr>
        <p:spPr>
          <a:xfrm>
            <a:off x="685346" y="1732449"/>
            <a:ext cx="2309062" cy="4058751"/>
          </a:xfrm>
          <a:prstGeom prst="rect">
            <a:avLst/>
          </a:prstGeom>
        </p:spPr>
        <p:txBody>
          <a:bodyPr vert="horz" lIns="91440" tIns="45720" rIns="91440" bIns="45720" rtlCol="0" anchor="t">
            <a:normAutofit/>
          </a:bodyPr>
          <a:lstStyle/>
          <a:p>
            <a:pPr>
              <a:spcBef>
                <a:spcPct val="20000"/>
              </a:spcBef>
              <a:spcAft>
                <a:spcPts val="600"/>
              </a:spcAft>
              <a:buClr>
                <a:schemeClr val="tx2"/>
              </a:buClr>
              <a:buSzPct val="70000"/>
              <a:buFont typeface="Wingdings 2" charset="2"/>
            </a:pPr>
            <a:r>
              <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E.g. Children with specific language impairment also show impairment of music-syntactic processing.</a:t>
            </a:r>
          </a:p>
        </p:txBody>
      </p:sp>
      <p:sp>
        <p:nvSpPr>
          <p:cNvPr id="13" name="Rectangle 12">
            <a:extLst>
              <a:ext uri="{FF2B5EF4-FFF2-40B4-BE49-F238E27FC236}">
                <a16:creationId xmlns:a16="http://schemas.microsoft.com/office/drawing/2014/main" id="{F55AA229-0B4E-4809-8BE3-C36D5ACEF2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006" y="965196"/>
            <a:ext cx="4936023"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3840480" y="2608619"/>
            <a:ext cx="4257177" cy="1494795"/>
          </a:xfrm>
          <a:prstGeom prst="rect">
            <a:avLst/>
          </a:prstGeom>
        </p:spPr>
      </p:pic>
      <p:sp>
        <p:nvSpPr>
          <p:cNvPr id="4" name="Slide Number Placeholder 3"/>
          <p:cNvSpPr>
            <a:spLocks noGrp="1"/>
          </p:cNvSpPr>
          <p:nvPr>
            <p:ph type="sldNum" sz="quarter" idx="12"/>
          </p:nvPr>
        </p:nvSpPr>
        <p:spPr>
          <a:xfrm>
            <a:off x="7885508" y="5883275"/>
            <a:ext cx="565159" cy="365125"/>
          </a:xfrm>
        </p:spPr>
        <p:txBody>
          <a:bodyPr vert="horz" lIns="91440" tIns="45720" rIns="91440" bIns="45720" rtlCol="0" anchor="ctr">
            <a:normAutofit/>
          </a:bodyPr>
          <a:lstStyle/>
          <a:p>
            <a:pPr defTabSz="914400">
              <a:spcAft>
                <a:spcPts val="600"/>
              </a:spcAft>
              <a:defRPr/>
            </a:pPr>
            <a:fld id="{AC4CCDF2-49AB-494E-9618-C7EE52C1AFC5}" type="slidenum">
              <a:rPr lang="en-US" smtClean="0"/>
              <a:pPr defTabSz="914400">
                <a:spcAft>
                  <a:spcPts val="600"/>
                </a:spcAft>
                <a:defRPr/>
              </a:pPr>
              <a:t>5</a:t>
            </a:fld>
            <a:endParaRPr lang="en-US"/>
          </a:p>
        </p:txBody>
      </p:sp>
      <p:sp>
        <p:nvSpPr>
          <p:cNvPr id="9" name="Rectangle 8">
            <a:extLst>
              <a:ext uri="{FF2B5EF4-FFF2-40B4-BE49-F238E27FC236}">
                <a16:creationId xmlns:a16="http://schemas.microsoft.com/office/drawing/2014/main" id="{711AC328-B0B5-4483-8BCC-9944D1E41C84}"/>
              </a:ext>
            </a:extLst>
          </p:cNvPr>
          <p:cNvSpPr/>
          <p:nvPr/>
        </p:nvSpPr>
        <p:spPr>
          <a:xfrm>
            <a:off x="2930502" y="6170687"/>
            <a:ext cx="5520166" cy="369332"/>
          </a:xfrm>
          <a:prstGeom prst="rect">
            <a:avLst/>
          </a:prstGeom>
        </p:spPr>
        <p:txBody>
          <a:bodyPr wrap="none">
            <a:spAutoFit/>
          </a:bodyPr>
          <a:lstStyle/>
          <a:p>
            <a:pPr marL="36900" indent="0" algn="r">
              <a:buNone/>
            </a:pPr>
            <a:r>
              <a:rPr lang="es-CO" dirty="0" err="1"/>
              <a:t>Jentschke</a:t>
            </a:r>
            <a:r>
              <a:rPr lang="es-CO" dirty="0"/>
              <a:t>, et al.</a:t>
            </a:r>
            <a:r>
              <a:rPr lang="en-US" dirty="0"/>
              <a:t> (2008). </a:t>
            </a:r>
            <a:r>
              <a:rPr lang="en-US" i="1" dirty="0"/>
              <a:t>Journal of cognitive neuroscience.</a:t>
            </a:r>
            <a:endParaRPr lang="en-US" dirty="0"/>
          </a:p>
        </p:txBody>
      </p:sp>
    </p:spTree>
    <p:extLst>
      <p:ext uri="{BB962C8B-B14F-4D97-AF65-F5344CB8AC3E}">
        <p14:creationId xmlns:p14="http://schemas.microsoft.com/office/powerpoint/2010/main" val="2398312608"/>
      </p:ext>
    </p:extLst>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sp>
        <p:nvSpPr>
          <p:cNvPr id="4" name="Content Placeholder 2"/>
          <p:cNvSpPr txBox="1">
            <a:spLocks/>
          </p:cNvSpPr>
          <p:nvPr/>
        </p:nvSpPr>
        <p:spPr>
          <a:xfrm>
            <a:off x="-240140" y="234627"/>
            <a:ext cx="4405544" cy="826410"/>
          </a:xfrm>
          <a:prstGeom prst="rect">
            <a:avLst/>
          </a:prstGeom>
        </p:spPr>
        <p:txBody>
          <a:bodyPr vert="horz" lIns="91440" tIns="45720" rIns="91440" bIns="45720" rtlCol="0">
            <a:no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lgn="ctr">
              <a:buNone/>
            </a:pPr>
            <a:r>
              <a:rPr lang="es-CO" dirty="0"/>
              <a:t>Mayor variabilidad tonal en IDS</a:t>
            </a:r>
            <a:br>
              <a:rPr lang="es-CO" dirty="0"/>
            </a:br>
            <a:r>
              <a:rPr lang="es-CO" dirty="0"/>
              <a:t>(musicalidad?)</a:t>
            </a:r>
          </a:p>
          <a:p>
            <a:pPr marL="45720" indent="0" algn="r">
              <a:buFont typeface="Wingdings" charset="2"/>
              <a:buNone/>
            </a:pPr>
            <a:endParaRPr lang="en-GB" dirty="0"/>
          </a:p>
        </p:txBody>
      </p:sp>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34186" b="53010"/>
          <a:stretch/>
        </p:blipFill>
        <p:spPr bwMode="auto">
          <a:xfrm>
            <a:off x="2843808" y="979964"/>
            <a:ext cx="6024140" cy="4917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txBox="1">
            <a:spLocks/>
          </p:cNvSpPr>
          <p:nvPr/>
        </p:nvSpPr>
        <p:spPr>
          <a:xfrm>
            <a:off x="4932040" y="5916575"/>
            <a:ext cx="3935908" cy="57529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pPr algn="r" eaLnBrk="0" hangingPunct="0"/>
            <a:r>
              <a:rPr lang="en-US" sz="1400" b="1" dirty="0">
                <a:solidFill>
                  <a:schemeClr val="tx1">
                    <a:lumMod val="75000"/>
                    <a:lumOff val="25000"/>
                  </a:schemeClr>
                </a:solidFill>
                <a:ea typeface="+mj-ea"/>
                <a:cs typeface="+mj-cs"/>
              </a:rPr>
              <a:t>Kuhl, P. K. (2004). Nature Reviews Neuroscience</a:t>
            </a:r>
            <a:endParaRPr lang="es-CO" sz="1400" b="1" dirty="0">
              <a:solidFill>
                <a:schemeClr val="tx1">
                  <a:lumMod val="75000"/>
                  <a:lumOff val="25000"/>
                </a:schemeClr>
              </a:solidFill>
              <a:ea typeface="+mj-ea"/>
              <a:cs typeface="+mj-cs"/>
            </a:endParaRPr>
          </a:p>
        </p:txBody>
      </p:sp>
      <p:sp>
        <p:nvSpPr>
          <p:cNvPr id="10" name="Title 1"/>
          <p:cNvSpPr txBox="1">
            <a:spLocks/>
          </p:cNvSpPr>
          <p:nvPr/>
        </p:nvSpPr>
        <p:spPr>
          <a:xfrm>
            <a:off x="5317251" y="88097"/>
            <a:ext cx="2952328" cy="1154097"/>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endParaRPr lang="en-GB" dirty="0"/>
          </a:p>
        </p:txBody>
      </p:sp>
    </p:spTree>
    <p:extLst>
      <p:ext uri="{BB962C8B-B14F-4D97-AF65-F5344CB8AC3E}">
        <p14:creationId xmlns:p14="http://schemas.microsoft.com/office/powerpoint/2010/main" val="4279192975"/>
      </p:ext>
    </p:extLst>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5317251" y="88097"/>
            <a:ext cx="2952328" cy="1154097"/>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endParaRPr lang="en-GB" dirty="0"/>
          </a:p>
        </p:txBody>
      </p:sp>
      <p:sp>
        <p:nvSpPr>
          <p:cNvPr id="7" name="Content Placeholder 2">
            <a:extLst>
              <a:ext uri="{FF2B5EF4-FFF2-40B4-BE49-F238E27FC236}">
                <a16:creationId xmlns:a16="http://schemas.microsoft.com/office/drawing/2014/main" id="{870CA363-7DFC-459B-B039-B27561F94188}"/>
              </a:ext>
            </a:extLst>
          </p:cNvPr>
          <p:cNvSpPr txBox="1">
            <a:spLocks/>
          </p:cNvSpPr>
          <p:nvPr/>
        </p:nvSpPr>
        <p:spPr>
          <a:xfrm>
            <a:off x="251520" y="1844824"/>
            <a:ext cx="8784976" cy="4032448"/>
          </a:xfrm>
          <a:prstGeom prst="rect">
            <a:avLst/>
          </a:prstGeom>
        </p:spPr>
        <p:txBody>
          <a:bodyPr vert="horz" lIns="91440" tIns="45720" rIns="91440" bIns="45720" rtlCol="0">
            <a:no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lgn="ctr">
              <a:buNone/>
            </a:pPr>
            <a:r>
              <a:rPr lang="es-CO" sz="3600" dirty="0"/>
              <a:t>IDS podría ser un fósil del proto-lenguaje musical </a:t>
            </a:r>
          </a:p>
          <a:p>
            <a:pPr marL="45720" indent="0" algn="ctr">
              <a:buNone/>
            </a:pPr>
            <a:r>
              <a:rPr lang="es-CO" sz="3600" dirty="0">
                <a:solidFill>
                  <a:schemeClr val="accent3">
                    <a:lumMod val="60000"/>
                    <a:lumOff val="40000"/>
                  </a:schemeClr>
                </a:solidFill>
              </a:rPr>
              <a:t>(un estadio intermedio entre música y lenguaje)</a:t>
            </a:r>
          </a:p>
        </p:txBody>
      </p:sp>
    </p:spTree>
    <p:extLst>
      <p:ext uri="{BB962C8B-B14F-4D97-AF65-F5344CB8AC3E}">
        <p14:creationId xmlns:p14="http://schemas.microsoft.com/office/powerpoint/2010/main" val="3264605317"/>
      </p:ext>
    </p:extLst>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BD94692-976C-4847-8B81-00E1EAB52F87}"/>
              </a:ext>
            </a:extLst>
          </p:cNvPr>
          <p:cNvCxnSpPr>
            <a:cxnSpLocks/>
          </p:cNvCxnSpPr>
          <p:nvPr/>
        </p:nvCxnSpPr>
        <p:spPr>
          <a:xfrm>
            <a:off x="4644008" y="1429630"/>
            <a:ext cx="0" cy="4080737"/>
          </a:xfrm>
          <a:prstGeom prst="line">
            <a:avLst/>
          </a:prstGeom>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845AE911-85AB-4274-A035-DC908E388B8D}"/>
              </a:ext>
            </a:extLst>
          </p:cNvPr>
          <p:cNvPicPr>
            <a:picLocks noChangeAspect="1"/>
          </p:cNvPicPr>
          <p:nvPr/>
        </p:nvPicPr>
        <p:blipFill>
          <a:blip r:embed="rId2"/>
          <a:stretch>
            <a:fillRect/>
          </a:stretch>
        </p:blipFill>
        <p:spPr>
          <a:xfrm>
            <a:off x="281141" y="2121479"/>
            <a:ext cx="4207413" cy="3657533"/>
          </a:xfrm>
          <a:prstGeom prst="rect">
            <a:avLst/>
          </a:prstGeom>
        </p:spPr>
      </p:pic>
      <p:pic>
        <p:nvPicPr>
          <p:cNvPr id="8" name="Picture 7">
            <a:extLst>
              <a:ext uri="{FF2B5EF4-FFF2-40B4-BE49-F238E27FC236}">
                <a16:creationId xmlns:a16="http://schemas.microsoft.com/office/drawing/2014/main" id="{CC3F726D-BBBD-4F49-836D-C73CA308AAF6}"/>
              </a:ext>
            </a:extLst>
          </p:cNvPr>
          <p:cNvPicPr>
            <a:picLocks noChangeAspect="1"/>
          </p:cNvPicPr>
          <p:nvPr/>
        </p:nvPicPr>
        <p:blipFill>
          <a:blip r:embed="rId3"/>
          <a:stretch>
            <a:fillRect/>
          </a:stretch>
        </p:blipFill>
        <p:spPr>
          <a:xfrm>
            <a:off x="4670896" y="1030433"/>
            <a:ext cx="4236907" cy="1790011"/>
          </a:xfrm>
          <a:prstGeom prst="rect">
            <a:avLst/>
          </a:prstGeom>
        </p:spPr>
      </p:pic>
      <p:pic>
        <p:nvPicPr>
          <p:cNvPr id="10" name="Picture 9">
            <a:extLst>
              <a:ext uri="{FF2B5EF4-FFF2-40B4-BE49-F238E27FC236}">
                <a16:creationId xmlns:a16="http://schemas.microsoft.com/office/drawing/2014/main" id="{7D3122D0-523D-4B16-AFDF-691949D5134C}"/>
              </a:ext>
            </a:extLst>
          </p:cNvPr>
          <p:cNvPicPr>
            <a:picLocks noChangeAspect="1"/>
          </p:cNvPicPr>
          <p:nvPr/>
        </p:nvPicPr>
        <p:blipFill>
          <a:blip r:embed="rId4"/>
          <a:stretch>
            <a:fillRect/>
          </a:stretch>
        </p:blipFill>
        <p:spPr>
          <a:xfrm>
            <a:off x="4876426" y="3033479"/>
            <a:ext cx="3913131" cy="2586963"/>
          </a:xfrm>
          <a:prstGeom prst="rect">
            <a:avLst/>
          </a:prstGeom>
        </p:spPr>
      </p:pic>
      <p:sp>
        <p:nvSpPr>
          <p:cNvPr id="15" name="Content Placeholder 2">
            <a:extLst>
              <a:ext uri="{FF2B5EF4-FFF2-40B4-BE49-F238E27FC236}">
                <a16:creationId xmlns:a16="http://schemas.microsoft.com/office/drawing/2014/main" id="{E8FB9800-1F5F-4A0F-8075-35709A3D03D8}"/>
              </a:ext>
            </a:extLst>
          </p:cNvPr>
          <p:cNvSpPr txBox="1">
            <a:spLocks/>
          </p:cNvSpPr>
          <p:nvPr/>
        </p:nvSpPr>
        <p:spPr>
          <a:xfrm>
            <a:off x="1563" y="404664"/>
            <a:ext cx="4405544" cy="826410"/>
          </a:xfrm>
          <a:prstGeom prst="rect">
            <a:avLst/>
          </a:prstGeom>
        </p:spPr>
        <p:txBody>
          <a:bodyPr vert="horz" lIns="91440" tIns="45720" rIns="91440" bIns="45720" rtlCol="0">
            <a:no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lgn="ctr">
              <a:buNone/>
            </a:pPr>
            <a:r>
              <a:rPr lang="en-GB" dirty="0">
                <a:solidFill>
                  <a:schemeClr val="bg1"/>
                </a:solidFill>
              </a:rPr>
              <a:t>Mayor </a:t>
            </a:r>
            <a:r>
              <a:rPr lang="en-GB" dirty="0" err="1">
                <a:solidFill>
                  <a:schemeClr val="bg1"/>
                </a:solidFill>
              </a:rPr>
              <a:t>variabilidad</a:t>
            </a:r>
            <a:r>
              <a:rPr lang="en-GB" dirty="0">
                <a:solidFill>
                  <a:schemeClr val="bg1"/>
                </a:solidFill>
              </a:rPr>
              <a:t> tonal </a:t>
            </a:r>
            <a:r>
              <a:rPr lang="en-GB" dirty="0" err="1">
                <a:solidFill>
                  <a:schemeClr val="bg1"/>
                </a:solidFill>
              </a:rPr>
              <a:t>durante</a:t>
            </a:r>
            <a:r>
              <a:rPr lang="en-GB" dirty="0">
                <a:solidFill>
                  <a:schemeClr val="bg1"/>
                </a:solidFill>
              </a:rPr>
              <a:t> el </a:t>
            </a:r>
            <a:r>
              <a:rPr lang="en-GB" dirty="0" err="1">
                <a:solidFill>
                  <a:schemeClr val="bg1"/>
                </a:solidFill>
              </a:rPr>
              <a:t>cortejo</a:t>
            </a:r>
            <a:r>
              <a:rPr lang="en-GB" dirty="0">
                <a:solidFill>
                  <a:schemeClr val="bg1"/>
                </a:solidFill>
              </a:rPr>
              <a:t> en </a:t>
            </a:r>
            <a:r>
              <a:rPr lang="en-GB" dirty="0" err="1">
                <a:solidFill>
                  <a:schemeClr val="bg1"/>
                </a:solidFill>
              </a:rPr>
              <a:t>lenguajes</a:t>
            </a:r>
            <a:r>
              <a:rPr lang="en-GB" dirty="0">
                <a:solidFill>
                  <a:schemeClr val="bg1"/>
                </a:solidFill>
              </a:rPr>
              <a:t> de </a:t>
            </a:r>
            <a:r>
              <a:rPr lang="en-GB" dirty="0" err="1">
                <a:solidFill>
                  <a:schemeClr val="bg1"/>
                </a:solidFill>
              </a:rPr>
              <a:t>diferentes</a:t>
            </a:r>
            <a:r>
              <a:rPr lang="en-GB" dirty="0">
                <a:solidFill>
                  <a:schemeClr val="bg1"/>
                </a:solidFill>
              </a:rPr>
              <a:t> </a:t>
            </a:r>
            <a:r>
              <a:rPr lang="en-GB" dirty="0" err="1">
                <a:solidFill>
                  <a:schemeClr val="bg1"/>
                </a:solidFill>
              </a:rPr>
              <a:t>familias</a:t>
            </a:r>
            <a:r>
              <a:rPr lang="en-GB" dirty="0">
                <a:solidFill>
                  <a:schemeClr val="bg1"/>
                </a:solidFill>
              </a:rPr>
              <a:t> </a:t>
            </a:r>
            <a:r>
              <a:rPr lang="en-GB" dirty="0" err="1">
                <a:solidFill>
                  <a:schemeClr val="bg1"/>
                </a:solidFill>
              </a:rPr>
              <a:t>lingüísticas</a:t>
            </a:r>
            <a:endParaRPr lang="en-GB" dirty="0">
              <a:solidFill>
                <a:schemeClr val="bg1"/>
              </a:solidFill>
            </a:endParaRPr>
          </a:p>
          <a:p>
            <a:pPr marL="45720" indent="0" algn="r">
              <a:buFont typeface="Wingdings" charset="2"/>
              <a:buNone/>
            </a:pPr>
            <a:endParaRPr lang="en-GB" dirty="0">
              <a:solidFill>
                <a:schemeClr val="bg1"/>
              </a:solidFill>
            </a:endParaRPr>
          </a:p>
        </p:txBody>
      </p:sp>
      <p:sp>
        <p:nvSpPr>
          <p:cNvPr id="18" name="Title 1">
            <a:extLst>
              <a:ext uri="{FF2B5EF4-FFF2-40B4-BE49-F238E27FC236}">
                <a16:creationId xmlns:a16="http://schemas.microsoft.com/office/drawing/2014/main" id="{4E0E328B-EB45-436D-AE1E-BDE5D7270C65}"/>
              </a:ext>
            </a:extLst>
          </p:cNvPr>
          <p:cNvSpPr txBox="1">
            <a:spLocks/>
          </p:cNvSpPr>
          <p:nvPr/>
        </p:nvSpPr>
        <p:spPr>
          <a:xfrm>
            <a:off x="3923929" y="5916575"/>
            <a:ext cx="4944019" cy="57529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pPr algn="r" eaLnBrk="0" hangingPunct="0"/>
            <a:r>
              <a:rPr lang="en-US" sz="1400" b="1" dirty="0">
                <a:solidFill>
                  <a:schemeClr val="bg1"/>
                </a:solidFill>
                <a:ea typeface="+mj-ea"/>
                <a:cs typeface="+mj-cs"/>
              </a:rPr>
              <a:t>Leongómez, et al. (2014). Evolution and Human Behavior</a:t>
            </a:r>
            <a:endParaRPr lang="es-CO" sz="1400" b="1" dirty="0">
              <a:solidFill>
                <a:schemeClr val="bg1"/>
              </a:solidFill>
              <a:ea typeface="+mj-ea"/>
              <a:cs typeface="+mj-cs"/>
            </a:endParaRPr>
          </a:p>
        </p:txBody>
      </p:sp>
    </p:spTree>
    <p:extLst>
      <p:ext uri="{BB962C8B-B14F-4D97-AF65-F5344CB8AC3E}">
        <p14:creationId xmlns:p14="http://schemas.microsoft.com/office/powerpoint/2010/main" val="414540324"/>
      </p:ext>
    </p:extLst>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E8FB9800-1F5F-4A0F-8075-35709A3D03D8}"/>
              </a:ext>
            </a:extLst>
          </p:cNvPr>
          <p:cNvSpPr txBox="1">
            <a:spLocks/>
          </p:cNvSpPr>
          <p:nvPr/>
        </p:nvSpPr>
        <p:spPr>
          <a:xfrm>
            <a:off x="1563" y="404664"/>
            <a:ext cx="4405544" cy="826410"/>
          </a:xfrm>
          <a:prstGeom prst="rect">
            <a:avLst/>
          </a:prstGeom>
        </p:spPr>
        <p:txBody>
          <a:bodyPr vert="horz" lIns="91440" tIns="45720" rIns="91440" bIns="45720" rtlCol="0">
            <a:no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lgn="ctr">
              <a:buNone/>
            </a:pPr>
            <a:r>
              <a:rPr lang="es-CO" dirty="0">
                <a:solidFill>
                  <a:schemeClr val="bg1"/>
                </a:solidFill>
              </a:rPr>
              <a:t>Mayor variabilidad tonal durante el cortejo en lenguajes de diferentes familias lingüísticas</a:t>
            </a:r>
          </a:p>
          <a:p>
            <a:pPr marL="45720" indent="0" algn="r">
              <a:buFont typeface="Wingdings" charset="2"/>
              <a:buNone/>
            </a:pPr>
            <a:endParaRPr lang="en-GB" dirty="0">
              <a:solidFill>
                <a:schemeClr val="bg1"/>
              </a:solidFill>
            </a:endParaRPr>
          </a:p>
        </p:txBody>
      </p:sp>
      <p:pic>
        <p:nvPicPr>
          <p:cNvPr id="3" name="Picture 2">
            <a:extLst>
              <a:ext uri="{FF2B5EF4-FFF2-40B4-BE49-F238E27FC236}">
                <a16:creationId xmlns:a16="http://schemas.microsoft.com/office/drawing/2014/main" id="{EF3C3938-4F7C-4E75-9F85-0357DA76857A}"/>
              </a:ext>
            </a:extLst>
          </p:cNvPr>
          <p:cNvPicPr>
            <a:picLocks noChangeAspect="1"/>
          </p:cNvPicPr>
          <p:nvPr/>
        </p:nvPicPr>
        <p:blipFill>
          <a:blip r:embed="rId2"/>
          <a:stretch>
            <a:fillRect/>
          </a:stretch>
        </p:blipFill>
        <p:spPr>
          <a:xfrm>
            <a:off x="755577" y="1445452"/>
            <a:ext cx="7488831" cy="4719852"/>
          </a:xfrm>
          <a:prstGeom prst="rect">
            <a:avLst/>
          </a:prstGeom>
        </p:spPr>
      </p:pic>
      <p:sp>
        <p:nvSpPr>
          <p:cNvPr id="18" name="Title 1">
            <a:extLst>
              <a:ext uri="{FF2B5EF4-FFF2-40B4-BE49-F238E27FC236}">
                <a16:creationId xmlns:a16="http://schemas.microsoft.com/office/drawing/2014/main" id="{4E0E328B-EB45-436D-AE1E-BDE5D7270C65}"/>
              </a:ext>
            </a:extLst>
          </p:cNvPr>
          <p:cNvSpPr txBox="1">
            <a:spLocks/>
          </p:cNvSpPr>
          <p:nvPr/>
        </p:nvSpPr>
        <p:spPr>
          <a:xfrm>
            <a:off x="3923929" y="5916575"/>
            <a:ext cx="4944019" cy="57529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pPr algn="r" eaLnBrk="0" hangingPunct="0"/>
            <a:r>
              <a:rPr lang="es-CO" sz="1400" b="1">
                <a:solidFill>
                  <a:schemeClr val="bg1"/>
                </a:solidFill>
                <a:ea typeface="+mj-ea"/>
                <a:cs typeface="+mj-cs"/>
              </a:rPr>
              <a:t>Leongómez, et al. (2021a). </a:t>
            </a:r>
            <a:r>
              <a:rPr lang="es-CO" sz="1400" b="1" i="1">
                <a:solidFill>
                  <a:schemeClr val="bg1"/>
                </a:solidFill>
                <a:ea typeface="+mj-ea"/>
                <a:cs typeface="+mj-cs"/>
              </a:rPr>
              <a:t>En revisión</a:t>
            </a:r>
            <a:endParaRPr lang="es-CO" sz="1400" b="1">
              <a:solidFill>
                <a:schemeClr val="bg1"/>
              </a:solidFill>
              <a:ea typeface="+mj-ea"/>
              <a:cs typeface="+mj-cs"/>
            </a:endParaRPr>
          </a:p>
        </p:txBody>
      </p:sp>
    </p:spTree>
    <p:extLst>
      <p:ext uri="{BB962C8B-B14F-4D97-AF65-F5344CB8AC3E}">
        <p14:creationId xmlns:p14="http://schemas.microsoft.com/office/powerpoint/2010/main" val="3970587827"/>
      </p:ext>
    </p:extLst>
  </p:cSld>
  <p:clrMapOvr>
    <a:masterClrMapping/>
  </p:clrMapOvr>
  <p:transition>
    <p:fade thruBlk="1"/>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3EC26C"/>
      </a:accent1>
      <a:accent2>
        <a:srgbClr val="B3D463"/>
      </a:accent2>
      <a:accent3>
        <a:srgbClr val="3BBC9D"/>
      </a:accent3>
      <a:accent4>
        <a:srgbClr val="97AF75"/>
      </a:accent4>
      <a:accent5>
        <a:srgbClr val="6BA841"/>
      </a:accent5>
      <a:accent6>
        <a:srgbClr val="79AE90"/>
      </a:accent6>
      <a:hlink>
        <a:srgbClr val="85E4A6"/>
      </a:hlink>
      <a:folHlink>
        <a:srgbClr val="BDF3D0"/>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43372978-11FE-4814-AC26-BC300187D8C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6869</TotalTime>
  <Words>883</Words>
  <Application>Microsoft Office PowerPoint</Application>
  <PresentationFormat>On-screen Show (4:3)</PresentationFormat>
  <Paragraphs>127</Paragraphs>
  <Slides>17</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Calibri</vt:lpstr>
      <vt:lpstr>Tw Cen MT</vt:lpstr>
      <vt:lpstr>Wingdings</vt:lpstr>
      <vt:lpstr>Wingdings 2</vt:lpstr>
      <vt:lpstr>Slate</vt:lpstr>
      <vt:lpstr>Propuesta de Investigación Doctorado en Neurociencias Universidad Javeriana</vt:lpstr>
      <vt:lpstr>Origen de la Música</vt:lpstr>
      <vt:lpstr>Origen de la música</vt:lpstr>
      <vt:lpstr>Teoría del Protolenguaje Musical</vt:lpstr>
      <vt:lpstr>Similitud entre música y lenguaje: evidencia de recursos compartidos</vt:lpstr>
      <vt:lpstr>PowerPoint Presentation</vt:lpstr>
      <vt:lpstr>PowerPoint Presentation</vt:lpstr>
      <vt:lpstr>PowerPoint Presentation</vt:lpstr>
      <vt:lpstr>PowerPoint Presentation</vt:lpstr>
      <vt:lpstr>PowerPoint Presentation</vt:lpstr>
      <vt:lpstr>Teoría de la musicalidad contextual</vt:lpstr>
      <vt:lpstr>Algunas Predicciones</vt:lpstr>
      <vt:lpstr>Estudios</vt:lpstr>
      <vt:lpstr>Estudios</vt:lpstr>
      <vt:lpstr>Estudios</vt:lpstr>
      <vt:lpstr>Estudios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Percepcion Visual y Auditiva</dc:title>
  <dc:subject>Percepcion Visual y Auditiva</dc:subject>
  <dc:creator>Juan David Leongómez</dc:creator>
  <cp:keywords>Cerebro, Percepcion visual, Percepcion Auditiva</cp:keywords>
  <cp:lastModifiedBy>Juan David Leongómez</cp:lastModifiedBy>
  <cp:revision>198</cp:revision>
  <cp:lastPrinted>2011-02-23T13:56:20Z</cp:lastPrinted>
  <dcterms:created xsi:type="dcterms:W3CDTF">2010-04-03T22:50:13Z</dcterms:created>
  <dcterms:modified xsi:type="dcterms:W3CDTF">2021-02-17T07:25:47Z</dcterms:modified>
</cp:coreProperties>
</file>